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8" r:id="rId3"/>
    <p:sldId id="257" r:id="rId4"/>
    <p:sldId id="268" r:id="rId5"/>
    <p:sldId id="259" r:id="rId6"/>
    <p:sldId id="269" r:id="rId7"/>
    <p:sldId id="260" r:id="rId8"/>
    <p:sldId id="261" r:id="rId9"/>
    <p:sldId id="262" r:id="rId10"/>
    <p:sldId id="263" r:id="rId11"/>
    <p:sldId id="264" r:id="rId12"/>
    <p:sldId id="270" r:id="rId13"/>
    <p:sldId id="278" r:id="rId14"/>
    <p:sldId id="272" r:id="rId15"/>
    <p:sldId id="273" r:id="rId16"/>
    <p:sldId id="274" r:id="rId17"/>
    <p:sldId id="275" r:id="rId18"/>
    <p:sldId id="276" r:id="rId19"/>
    <p:sldId id="277" r:id="rId20"/>
    <p:sldId id="266" r:id="rId21"/>
    <p:sldId id="267"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C2B200-F92D-415E-A745-928EEB9965AB}" type="datetimeFigureOut">
              <a:rPr lang="en-US" smtClean="0"/>
              <a:pPr/>
              <a:t>12/7/2021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90F78B-E897-4830-AD16-3A16FCE5D4F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287D2B2-A046-439C-B22F-9E743C770656}" type="datetime4">
              <a:rPr lang="en-US" smtClean="0"/>
              <a:pPr/>
              <a:t>December 7, 2021</a:t>
            </a:fld>
            <a:endParaRPr lang="en-US"/>
          </a:p>
        </p:txBody>
      </p:sp>
      <p:sp>
        <p:nvSpPr>
          <p:cNvPr id="5" name="Footer Placeholder 4"/>
          <p:cNvSpPr>
            <a:spLocks noGrp="1"/>
          </p:cNvSpPr>
          <p:nvPr>
            <p:ph type="ftr" sz="quarter" idx="11"/>
          </p:nvPr>
        </p:nvSpPr>
        <p:spPr/>
        <p:txBody>
          <a:bodyPr/>
          <a:lstStyle/>
          <a:p>
            <a:r>
              <a:rPr lang="en-US"/>
              <a:t>Deep Learning Project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ED0920-5F06-436F-928B-C1FF0C65BCDE}" type="datetime4">
              <a:rPr lang="en-US" smtClean="0"/>
              <a:pPr/>
              <a:t>December 7, 2021</a:t>
            </a:fld>
            <a:endParaRPr lang="en-US"/>
          </a:p>
        </p:txBody>
      </p:sp>
      <p:sp>
        <p:nvSpPr>
          <p:cNvPr id="5" name="Footer Placeholder 4"/>
          <p:cNvSpPr>
            <a:spLocks noGrp="1"/>
          </p:cNvSpPr>
          <p:nvPr>
            <p:ph type="ftr" sz="quarter" idx="11"/>
          </p:nvPr>
        </p:nvSpPr>
        <p:spPr/>
        <p:txBody>
          <a:bodyPr/>
          <a:lstStyle/>
          <a:p>
            <a:r>
              <a:rPr lang="en-US"/>
              <a:t>Deep Learning Project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0C1D34-C455-4685-B01A-D1013CD29DD1}" type="datetime4">
              <a:rPr lang="en-US" smtClean="0"/>
              <a:pPr/>
              <a:t>December 7, 2021</a:t>
            </a:fld>
            <a:endParaRPr lang="en-US"/>
          </a:p>
        </p:txBody>
      </p:sp>
      <p:sp>
        <p:nvSpPr>
          <p:cNvPr id="5" name="Footer Placeholder 4"/>
          <p:cNvSpPr>
            <a:spLocks noGrp="1"/>
          </p:cNvSpPr>
          <p:nvPr>
            <p:ph type="ftr" sz="quarter" idx="11"/>
          </p:nvPr>
        </p:nvSpPr>
        <p:spPr/>
        <p:txBody>
          <a:bodyPr/>
          <a:lstStyle/>
          <a:p>
            <a:r>
              <a:rPr lang="en-US"/>
              <a:t>Deep Learning Project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E7887C-D465-4E11-85EA-C3944B1B1298}" type="datetime4">
              <a:rPr lang="en-US" smtClean="0"/>
              <a:pPr/>
              <a:t>December 7, 2021</a:t>
            </a:fld>
            <a:endParaRPr lang="en-US"/>
          </a:p>
        </p:txBody>
      </p:sp>
      <p:sp>
        <p:nvSpPr>
          <p:cNvPr id="5" name="Footer Placeholder 4"/>
          <p:cNvSpPr>
            <a:spLocks noGrp="1"/>
          </p:cNvSpPr>
          <p:nvPr>
            <p:ph type="ftr" sz="quarter" idx="11"/>
          </p:nvPr>
        </p:nvSpPr>
        <p:spPr/>
        <p:txBody>
          <a:bodyPr/>
          <a:lstStyle/>
          <a:p>
            <a:r>
              <a:rPr lang="en-US"/>
              <a:t>Deep Learning Project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67A56D-9882-426C-944F-7C152C9C04E0}" type="datetime4">
              <a:rPr lang="en-US" smtClean="0"/>
              <a:pPr/>
              <a:t>December 7, 2021</a:t>
            </a:fld>
            <a:endParaRPr lang="en-US"/>
          </a:p>
        </p:txBody>
      </p:sp>
      <p:sp>
        <p:nvSpPr>
          <p:cNvPr id="5" name="Footer Placeholder 4"/>
          <p:cNvSpPr>
            <a:spLocks noGrp="1"/>
          </p:cNvSpPr>
          <p:nvPr>
            <p:ph type="ftr" sz="quarter" idx="11"/>
          </p:nvPr>
        </p:nvSpPr>
        <p:spPr/>
        <p:txBody>
          <a:bodyPr/>
          <a:lstStyle/>
          <a:p>
            <a:r>
              <a:rPr lang="en-US"/>
              <a:t>Deep Learning Project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A7FC410-5652-4131-AB27-1852BE30FA6F}" type="datetime4">
              <a:rPr lang="en-US" smtClean="0"/>
              <a:pPr/>
              <a:t>December 7, 2021</a:t>
            </a:fld>
            <a:endParaRPr lang="en-US"/>
          </a:p>
        </p:txBody>
      </p:sp>
      <p:sp>
        <p:nvSpPr>
          <p:cNvPr id="6" name="Footer Placeholder 5"/>
          <p:cNvSpPr>
            <a:spLocks noGrp="1"/>
          </p:cNvSpPr>
          <p:nvPr>
            <p:ph type="ftr" sz="quarter" idx="11"/>
          </p:nvPr>
        </p:nvSpPr>
        <p:spPr/>
        <p:txBody>
          <a:bodyPr/>
          <a:lstStyle/>
          <a:p>
            <a:r>
              <a:rPr lang="en-US"/>
              <a:t>Deep Learning Project</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F33E80-871A-4494-A959-72D422504814}" type="datetime4">
              <a:rPr lang="en-US" smtClean="0"/>
              <a:pPr/>
              <a:t>December 7, 2021</a:t>
            </a:fld>
            <a:endParaRPr lang="en-US"/>
          </a:p>
        </p:txBody>
      </p:sp>
      <p:sp>
        <p:nvSpPr>
          <p:cNvPr id="8" name="Footer Placeholder 7"/>
          <p:cNvSpPr>
            <a:spLocks noGrp="1"/>
          </p:cNvSpPr>
          <p:nvPr>
            <p:ph type="ftr" sz="quarter" idx="11"/>
          </p:nvPr>
        </p:nvSpPr>
        <p:spPr/>
        <p:txBody>
          <a:bodyPr/>
          <a:lstStyle/>
          <a:p>
            <a:r>
              <a:rPr lang="en-US"/>
              <a:t>Deep Learning Project</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C01EC1-9503-43A5-9F69-B1B908611692}" type="datetime4">
              <a:rPr lang="en-US" smtClean="0"/>
              <a:pPr/>
              <a:t>December 7, 2021</a:t>
            </a:fld>
            <a:endParaRPr lang="en-US"/>
          </a:p>
        </p:txBody>
      </p:sp>
      <p:sp>
        <p:nvSpPr>
          <p:cNvPr id="4" name="Footer Placeholder 3"/>
          <p:cNvSpPr>
            <a:spLocks noGrp="1"/>
          </p:cNvSpPr>
          <p:nvPr>
            <p:ph type="ftr" sz="quarter" idx="11"/>
          </p:nvPr>
        </p:nvSpPr>
        <p:spPr/>
        <p:txBody>
          <a:bodyPr/>
          <a:lstStyle/>
          <a:p>
            <a:r>
              <a:rPr lang="en-US"/>
              <a:t>Deep Learning Project</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F44E0E-A2DA-4505-B13B-DB570713B835}" type="datetime4">
              <a:rPr lang="en-US" smtClean="0"/>
              <a:pPr/>
              <a:t>December 7, 2021</a:t>
            </a:fld>
            <a:endParaRPr lang="en-US"/>
          </a:p>
        </p:txBody>
      </p:sp>
      <p:sp>
        <p:nvSpPr>
          <p:cNvPr id="3" name="Footer Placeholder 2"/>
          <p:cNvSpPr>
            <a:spLocks noGrp="1"/>
          </p:cNvSpPr>
          <p:nvPr>
            <p:ph type="ftr" sz="quarter" idx="11"/>
          </p:nvPr>
        </p:nvSpPr>
        <p:spPr/>
        <p:txBody>
          <a:bodyPr/>
          <a:lstStyle/>
          <a:p>
            <a:r>
              <a:rPr lang="en-US"/>
              <a:t>Deep Learning Project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ADF2FA-E2B9-460E-98EC-D6A0D975FEF8}" type="datetime4">
              <a:rPr lang="en-US" smtClean="0"/>
              <a:pPr/>
              <a:t>December 7, 2021</a:t>
            </a:fld>
            <a:endParaRPr lang="en-US"/>
          </a:p>
        </p:txBody>
      </p:sp>
      <p:sp>
        <p:nvSpPr>
          <p:cNvPr id="6" name="Footer Placeholder 5"/>
          <p:cNvSpPr>
            <a:spLocks noGrp="1"/>
          </p:cNvSpPr>
          <p:nvPr>
            <p:ph type="ftr" sz="quarter" idx="11"/>
          </p:nvPr>
        </p:nvSpPr>
        <p:spPr/>
        <p:txBody>
          <a:bodyPr/>
          <a:lstStyle/>
          <a:p>
            <a:r>
              <a:rPr lang="en-US"/>
              <a:t>Deep Learning Project</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8F89C4-E097-49F8-81FF-4DA8770A9601}" type="datetime4">
              <a:rPr lang="en-US" smtClean="0"/>
              <a:pPr/>
              <a:t>December 7, 2021</a:t>
            </a:fld>
            <a:endParaRPr lang="en-US"/>
          </a:p>
        </p:txBody>
      </p:sp>
      <p:sp>
        <p:nvSpPr>
          <p:cNvPr id="6" name="Footer Placeholder 5"/>
          <p:cNvSpPr>
            <a:spLocks noGrp="1"/>
          </p:cNvSpPr>
          <p:nvPr>
            <p:ph type="ftr" sz="quarter" idx="11"/>
          </p:nvPr>
        </p:nvSpPr>
        <p:spPr/>
        <p:txBody>
          <a:bodyPr/>
          <a:lstStyle/>
          <a:p>
            <a:r>
              <a:rPr lang="en-US"/>
              <a:t>Deep Learning Project</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829D44-C549-47C9-BE75-5B358331A6B8}" type="datetime4">
              <a:rPr lang="en-US" smtClean="0"/>
              <a:pPr/>
              <a:t>December 7, 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Deep Learning Project</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3.jpe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2667000"/>
            <a:ext cx="3810000" cy="3810000"/>
          </a:xfrm>
          <a:prstGeom prst="rect">
            <a:avLst/>
          </a:prstGeom>
        </p:spPr>
      </p:pic>
      <p:sp>
        <p:nvSpPr>
          <p:cNvPr id="2" name="Title 1"/>
          <p:cNvSpPr>
            <a:spLocks noGrp="1"/>
          </p:cNvSpPr>
          <p:nvPr>
            <p:ph type="ctrTitle"/>
          </p:nvPr>
        </p:nvSpPr>
        <p:spPr/>
        <p:txBody>
          <a:bodyPr/>
          <a:lstStyle/>
          <a:p>
            <a:r>
              <a:rPr lang="en-US" u="sng" dirty="0">
                <a:latin typeface="Times New Roman" pitchFamily="18" charset="0"/>
                <a:cs typeface="Times New Roman" pitchFamily="18" charset="0"/>
              </a:rPr>
              <a:t>AGE, GENDER &amp; EMOTION DETECTION</a:t>
            </a:r>
          </a:p>
        </p:txBody>
      </p:sp>
      <p:sp>
        <p:nvSpPr>
          <p:cNvPr id="3" name="Subtitle 2"/>
          <p:cNvSpPr>
            <a:spLocks noGrp="1"/>
          </p:cNvSpPr>
          <p:nvPr>
            <p:ph type="subTitle" idx="1"/>
          </p:nvPr>
        </p:nvSpPr>
        <p:spPr/>
        <p:txBody>
          <a:bodyPr/>
          <a:lstStyle/>
          <a:p>
            <a:r>
              <a:rPr lang="en-IN" dirty="0"/>
              <a:t>Group Id:- 4 </a:t>
            </a:r>
            <a:endParaRPr lang="en-US" dirty="0"/>
          </a:p>
        </p:txBody>
      </p:sp>
      <p:pic>
        <p:nvPicPr>
          <p:cNvPr id="5" name="Picture 3" descr="pes logo.png"/>
          <p:cNvPicPr>
            <a:picLocks noChangeAspect="1"/>
          </p:cNvPicPr>
          <p:nvPr/>
        </p:nvPicPr>
        <p:blipFill>
          <a:blip r:embed="rId3">
            <a:lum bright="20000"/>
          </a:blip>
          <a:srcRect/>
          <a:stretch>
            <a:fillRect/>
          </a:stretch>
        </p:blipFill>
        <p:spPr bwMode="auto">
          <a:xfrm>
            <a:off x="0" y="0"/>
            <a:ext cx="1143000" cy="1143000"/>
          </a:xfrm>
          <a:prstGeom prst="rect">
            <a:avLst/>
          </a:prstGeom>
          <a:noFill/>
          <a:ln w="9525">
            <a:noFill/>
            <a:miter lim="800000"/>
            <a:headEnd/>
            <a:tailEnd/>
          </a:ln>
        </p:spPr>
      </p:pic>
      <p:pic>
        <p:nvPicPr>
          <p:cNvPr id="6" name="Picture 5" descr="C:\Users\rajsekar\Pictures\ECE LOGO.jpg"/>
          <p:cNvPicPr>
            <a:picLocks noChangeAspect="1" noChangeArrowheads="1"/>
          </p:cNvPicPr>
          <p:nvPr/>
        </p:nvPicPr>
        <p:blipFill>
          <a:blip r:embed="rId4"/>
          <a:srcRect/>
          <a:stretch>
            <a:fillRect/>
          </a:stretch>
        </p:blipFill>
        <p:spPr bwMode="auto">
          <a:xfrm>
            <a:off x="8229600" y="76200"/>
            <a:ext cx="838200" cy="838200"/>
          </a:xfrm>
          <a:prstGeom prst="rect">
            <a:avLst/>
          </a:prstGeom>
          <a:noFill/>
          <a:ln w="9525">
            <a:noFill/>
            <a:miter lim="800000"/>
            <a:headEnd/>
            <a:tailEnd/>
          </a:ln>
        </p:spPr>
      </p:pic>
      <p:sp>
        <p:nvSpPr>
          <p:cNvPr id="7" name="Date Placeholder 6"/>
          <p:cNvSpPr>
            <a:spLocks noGrp="1"/>
          </p:cNvSpPr>
          <p:nvPr>
            <p:ph type="dt" sz="half" idx="10"/>
          </p:nvPr>
        </p:nvSpPr>
        <p:spPr/>
        <p:txBody>
          <a:bodyPr/>
          <a:lstStyle/>
          <a:p>
            <a:fld id="{9F3ED672-DDD3-4D34-B072-7BE800BC9071}" type="datetime4">
              <a:rPr lang="en-US" smtClean="0"/>
              <a:pPr/>
              <a:t>December 7, 2021</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1</a:t>
            </a:fld>
            <a:endParaRPr lang="en-US"/>
          </a:p>
        </p:txBody>
      </p:sp>
      <p:sp>
        <p:nvSpPr>
          <p:cNvPr id="9" name="Footer Placeholder 8"/>
          <p:cNvSpPr>
            <a:spLocks noGrp="1"/>
          </p:cNvSpPr>
          <p:nvPr>
            <p:ph type="ftr" sz="quarter" idx="11"/>
          </p:nvPr>
        </p:nvSpPr>
        <p:spPr/>
        <p:txBody>
          <a:bodyPr/>
          <a:lstStyle/>
          <a:p>
            <a:r>
              <a:rPr lang="en-US"/>
              <a:t>Deep Learning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107000"/>
              </a:lnSpc>
              <a:spcAft>
                <a:spcPts val="533"/>
              </a:spcAft>
            </a:pPr>
            <a:r>
              <a:rPr lang="en-IN" sz="2600" u="sng" dirty="0">
                <a:latin typeface="Times New Roman" pitchFamily="18" charset="0"/>
                <a:ea typeface="Calibri" panose="020F0502020204030204" pitchFamily="34" charset="0"/>
                <a:cs typeface="Times New Roman" pitchFamily="18" charset="0"/>
              </a:rPr>
              <a:t>Deep Learning based approach to detect Customer </a:t>
            </a:r>
            <a:br>
              <a:rPr lang="en-IN" sz="2600" u="sng" dirty="0">
                <a:latin typeface="Times New Roman" pitchFamily="18" charset="0"/>
                <a:ea typeface="Calibri" panose="020F0502020204030204" pitchFamily="34" charset="0"/>
                <a:cs typeface="Times New Roman" pitchFamily="18" charset="0"/>
              </a:rPr>
            </a:br>
            <a:r>
              <a:rPr lang="en-IN" sz="2600" u="sng" dirty="0">
                <a:latin typeface="Times New Roman" pitchFamily="18" charset="0"/>
                <a:ea typeface="Calibri" panose="020F0502020204030204" pitchFamily="34" charset="0"/>
                <a:cs typeface="Times New Roman" pitchFamily="18" charset="0"/>
              </a:rPr>
              <a:t>Age, Gender and Expression in Surveillance Video</a:t>
            </a:r>
            <a:br>
              <a:rPr lang="en-IN" sz="2600" u="sng" dirty="0">
                <a:latin typeface="Times New Roman" pitchFamily="18" charset="0"/>
                <a:ea typeface="Calibri" panose="020F0502020204030204" pitchFamily="34" charset="0"/>
                <a:cs typeface="Times New Roman" pitchFamily="18" charset="0"/>
              </a:rPr>
            </a:br>
            <a:r>
              <a:rPr lang="en-IN" sz="12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E. P. </a:t>
            </a:r>
            <a:r>
              <a:rPr lang="en-IN" sz="12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Ijjina</a:t>
            </a:r>
            <a:r>
              <a:rPr lang="en-IN" sz="12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G. </a:t>
            </a:r>
            <a:r>
              <a:rPr lang="en-IN" sz="1200" dirty="0" err="1">
                <a:solidFill>
                  <a:srgbClr val="333333"/>
                </a:solidFill>
                <a:latin typeface="Times New Roman" panose="02020603050405020304" pitchFamily="18" charset="0"/>
                <a:ea typeface="Calibri" panose="020F0502020204030204" pitchFamily="34" charset="0"/>
                <a:cs typeface="Times New Roman" panose="02020603050405020304" pitchFamily="18" charset="0"/>
              </a:rPr>
              <a:t>Kanahasabai</a:t>
            </a:r>
            <a:r>
              <a:rPr lang="en-IN" sz="12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 and A. S. Joshi </a:t>
            </a:r>
            <a:r>
              <a:rPr lang="en-IN" sz="1200" spc="3" dirty="0">
                <a:latin typeface="Times New Roman" panose="02020603050405020304" pitchFamily="18" charset="0"/>
                <a:cs typeface="Times New Roman" panose="02020603050405020304" pitchFamily="18" charset="0"/>
              </a:rPr>
              <a:t>(</a:t>
            </a:r>
            <a:r>
              <a:rPr lang="en-US" sz="1200" spc="3" dirty="0">
                <a:latin typeface="Times New Roman" panose="02020603050405020304" pitchFamily="18" charset="0"/>
                <a:cs typeface="Times New Roman" panose="02020603050405020304" pitchFamily="18" charset="0"/>
              </a:rPr>
              <a:t>11th International Conference on Computing, Communication and Networking Technologies (ICCCNT), 2020</a:t>
            </a:r>
            <a:r>
              <a:rPr lang="en-IN" sz="1200" spc="3" dirty="0">
                <a:latin typeface="Times New Roman" panose="02020603050405020304" pitchFamily="18" charset="0"/>
                <a:cs typeface="Times New Roman" panose="02020603050405020304" pitchFamily="18" charset="0"/>
              </a:rPr>
              <a:t>)</a:t>
            </a:r>
            <a:endParaRPr lang="en-US" sz="1200" u="sng"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418372" lvl="1" indent="-228611">
              <a:lnSpc>
                <a:spcPts val="2461"/>
              </a:lnSpc>
              <a:buFont typeface="Arial" panose="020B0604020202020204" pitchFamily="34" charset="0"/>
              <a:buChar char="•"/>
            </a:pPr>
            <a:r>
              <a:rPr lang="en-US" sz="1600" b="1" dirty="0">
                <a:solidFill>
                  <a:srgbClr val="000000"/>
                </a:solidFill>
              </a:rPr>
              <a:t>Problem Statement:</a:t>
            </a:r>
            <a:r>
              <a:rPr lang="en-US" sz="1600" dirty="0">
                <a:solidFill>
                  <a:srgbClr val="000000"/>
                </a:solidFill>
              </a:rPr>
              <a:t> Designing a Deep learning model to detect customer age, gender and expression in surveillance video.  </a:t>
            </a:r>
          </a:p>
          <a:p>
            <a:pPr marL="379520" lvl="1" indent="-189759">
              <a:lnSpc>
                <a:spcPts val="2461"/>
              </a:lnSpc>
              <a:buFont typeface="Arial"/>
              <a:buChar char="•"/>
            </a:pPr>
            <a:r>
              <a:rPr lang="en-US" sz="1600" b="1" dirty="0">
                <a:solidFill>
                  <a:srgbClr val="000000"/>
                </a:solidFill>
              </a:rPr>
              <a:t>Methodology:</a:t>
            </a:r>
            <a:r>
              <a:rPr lang="en-US" sz="1600" dirty="0">
                <a:solidFill>
                  <a:srgbClr val="000000"/>
                </a:solidFill>
              </a:rPr>
              <a:t> </a:t>
            </a:r>
            <a:r>
              <a:rPr lang="en-IN" sz="1600" dirty="0">
                <a:ea typeface="Calibri" panose="020F0502020204030204" pitchFamily="34" charset="0"/>
                <a:cs typeface="Times New Roman" panose="02020603050405020304" pitchFamily="18" charset="0"/>
              </a:rPr>
              <a:t>The surveillance videos from CCTV cameras in stores is given as input to the proposed framework to detect faces and estimate age, gender and expression of the person. </a:t>
            </a:r>
            <a:r>
              <a:rPr lang="en-US" sz="1600" dirty="0">
                <a:ea typeface="Calibri" panose="020F0502020204030204" pitchFamily="34" charset="0"/>
                <a:cs typeface="Times New Roman" panose="02020603050405020304" pitchFamily="18" charset="0"/>
              </a:rPr>
              <a:t>Processes involved are:</a:t>
            </a:r>
          </a:p>
          <a:p>
            <a:pPr marL="799391" lvl="2" indent="-304815">
              <a:lnSpc>
                <a:spcPts val="2461"/>
              </a:lnSpc>
              <a:buFont typeface="Wingdings" pitchFamily="2" charset="2"/>
              <a:buChar char="ü"/>
            </a:pPr>
            <a:r>
              <a:rPr lang="en-US" sz="1600" dirty="0">
                <a:ea typeface="Calibri" panose="020F0502020204030204" pitchFamily="34" charset="0"/>
                <a:cs typeface="Times New Roman" panose="02020603050405020304" pitchFamily="18" charset="0"/>
              </a:rPr>
              <a:t>Face detection using </a:t>
            </a:r>
            <a:r>
              <a:rPr lang="en-US" sz="1600" dirty="0" err="1">
                <a:ea typeface="Calibri" panose="020F0502020204030204" pitchFamily="34" charset="0"/>
                <a:cs typeface="Times New Roman" panose="02020603050405020304" pitchFamily="18" charset="0"/>
              </a:rPr>
              <a:t>Haar</a:t>
            </a:r>
            <a:r>
              <a:rPr lang="en-US" sz="1600" dirty="0">
                <a:ea typeface="Calibri" panose="020F0502020204030204" pitchFamily="34" charset="0"/>
                <a:cs typeface="Times New Roman" panose="02020603050405020304" pitchFamily="18" charset="0"/>
              </a:rPr>
              <a:t> Cascade object detection model</a:t>
            </a:r>
          </a:p>
          <a:p>
            <a:pPr marL="799391" lvl="2" indent="-304815">
              <a:lnSpc>
                <a:spcPts val="2461"/>
              </a:lnSpc>
              <a:buFont typeface="Wingdings" pitchFamily="2" charset="2"/>
              <a:buChar char="ü"/>
            </a:pPr>
            <a:r>
              <a:rPr lang="en-US" sz="1600" dirty="0">
                <a:ea typeface="Calibri" panose="020F0502020204030204" pitchFamily="34" charset="0"/>
                <a:cs typeface="Times New Roman" panose="02020603050405020304" pitchFamily="18" charset="0"/>
              </a:rPr>
              <a:t>Age and gender detection using Wide Residual Network architecture </a:t>
            </a:r>
          </a:p>
          <a:p>
            <a:pPr marL="799391" lvl="2" indent="-304815">
              <a:lnSpc>
                <a:spcPts val="2461"/>
              </a:lnSpc>
              <a:buFont typeface="Wingdings" pitchFamily="2" charset="2"/>
              <a:buChar char="ü"/>
            </a:pPr>
            <a:r>
              <a:rPr lang="en-US" sz="1600" dirty="0">
                <a:ea typeface="Calibri" panose="020F0502020204030204" pitchFamily="34" charset="0"/>
                <a:cs typeface="Times New Roman" panose="02020603050405020304" pitchFamily="18" charset="0"/>
              </a:rPr>
              <a:t>Expression recognition using mini </a:t>
            </a:r>
            <a:r>
              <a:rPr lang="en-US" sz="1600" dirty="0" err="1">
                <a:ea typeface="Calibri" panose="020F0502020204030204" pitchFamily="34" charset="0"/>
                <a:cs typeface="Times New Roman" panose="02020603050405020304" pitchFamily="18" charset="0"/>
              </a:rPr>
              <a:t>Xception</a:t>
            </a:r>
            <a:r>
              <a:rPr lang="en-US" sz="1600" dirty="0">
                <a:ea typeface="Calibri" panose="020F0502020204030204" pitchFamily="34" charset="0"/>
                <a:cs typeface="Times New Roman" panose="02020603050405020304" pitchFamily="18" charset="0"/>
              </a:rPr>
              <a:t> model</a:t>
            </a:r>
            <a:endParaRPr lang="en-US" sz="1600" dirty="0">
              <a:solidFill>
                <a:srgbClr val="000000"/>
              </a:solidFill>
            </a:endParaRPr>
          </a:p>
          <a:p>
            <a:pPr marL="365127" lvl="1" indent="-182563">
              <a:lnSpc>
                <a:spcPts val="2367"/>
              </a:lnSpc>
              <a:buFont typeface="Arial"/>
              <a:buChar char="•"/>
            </a:pPr>
            <a:r>
              <a:rPr lang="en-US" sz="1600" b="1" dirty="0">
                <a:solidFill>
                  <a:srgbClr val="000000"/>
                </a:solidFill>
              </a:rPr>
              <a:t>Results/Conclusion:</a:t>
            </a:r>
            <a:r>
              <a:rPr lang="en-US" sz="1600" dirty="0">
                <a:solidFill>
                  <a:srgbClr val="000000"/>
                </a:solidFill>
              </a:rPr>
              <a:t> 82.9% accuracy rate for gender detection and 70.8% accuracy for age-range.</a:t>
            </a:r>
          </a:p>
          <a:p>
            <a:pPr marL="365127" lvl="1" indent="-182563">
              <a:lnSpc>
                <a:spcPts val="2367"/>
              </a:lnSpc>
              <a:buFont typeface="Arial"/>
              <a:buChar char="•"/>
            </a:pPr>
            <a:r>
              <a:rPr lang="en-US" sz="1600" b="1" dirty="0">
                <a:solidFill>
                  <a:srgbClr val="000000"/>
                </a:solidFill>
              </a:rPr>
              <a:t>Research Void:</a:t>
            </a:r>
            <a:r>
              <a:rPr lang="en-US" sz="1600" dirty="0">
                <a:solidFill>
                  <a:srgbClr val="000000"/>
                </a:solidFill>
              </a:rPr>
              <a:t> The model has difficulties in detecting the side facial profile of customers not facing the camera, thereby affecting its accuracy. Model is optimized for detecting the age and gender traits of customers belonging  to Indian origin.</a:t>
            </a:r>
          </a:p>
          <a:p>
            <a:endParaRPr lang="en-US" sz="1600" dirty="0"/>
          </a:p>
        </p:txBody>
      </p:sp>
      <p:pic>
        <p:nvPicPr>
          <p:cNvPr id="5" name="Picture 3" descr="pes logo.png"/>
          <p:cNvPicPr>
            <a:picLocks noChangeAspect="1"/>
          </p:cNvPicPr>
          <p:nvPr/>
        </p:nvPicPr>
        <p:blipFill>
          <a:blip r:embed="rId2">
            <a:lum bright="20000"/>
          </a:blip>
          <a:srcRect/>
          <a:stretch>
            <a:fillRect/>
          </a:stretch>
        </p:blipFill>
        <p:spPr bwMode="auto">
          <a:xfrm>
            <a:off x="0" y="0"/>
            <a:ext cx="1066800" cy="1066800"/>
          </a:xfrm>
          <a:prstGeom prst="rect">
            <a:avLst/>
          </a:prstGeom>
          <a:noFill/>
          <a:ln w="9525">
            <a:noFill/>
            <a:miter lim="800000"/>
            <a:headEnd/>
            <a:tailEnd/>
          </a:ln>
        </p:spPr>
      </p:pic>
      <p:pic>
        <p:nvPicPr>
          <p:cNvPr id="6" name="Picture 5" descr="C:\Users\rajsekar\Pictures\ECE LOGO.jpg"/>
          <p:cNvPicPr>
            <a:picLocks noChangeAspect="1" noChangeArrowheads="1"/>
          </p:cNvPicPr>
          <p:nvPr/>
        </p:nvPicPr>
        <p:blipFill>
          <a:blip r:embed="rId3"/>
          <a:srcRect/>
          <a:stretch>
            <a:fillRect/>
          </a:stretch>
        </p:blipFill>
        <p:spPr bwMode="auto">
          <a:xfrm>
            <a:off x="8229600" y="76200"/>
            <a:ext cx="838200" cy="838200"/>
          </a:xfrm>
          <a:prstGeom prst="rect">
            <a:avLst/>
          </a:prstGeom>
          <a:noFill/>
          <a:ln w="9525">
            <a:noFill/>
            <a:miter lim="800000"/>
            <a:headEnd/>
            <a:tailEnd/>
          </a:ln>
        </p:spPr>
      </p:pic>
      <p:sp>
        <p:nvSpPr>
          <p:cNvPr id="7" name="Date Placeholder 6"/>
          <p:cNvSpPr>
            <a:spLocks noGrp="1"/>
          </p:cNvSpPr>
          <p:nvPr>
            <p:ph type="dt" sz="half" idx="10"/>
          </p:nvPr>
        </p:nvSpPr>
        <p:spPr/>
        <p:txBody>
          <a:bodyPr/>
          <a:lstStyle/>
          <a:p>
            <a:fld id="{5A9F9FBB-C293-49FD-81C4-6081DAF4E12E}" type="datetime4">
              <a:rPr lang="en-US" smtClean="0"/>
              <a:pPr/>
              <a:t>December 7, 2021</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10</a:t>
            </a:fld>
            <a:endParaRPr lang="en-US"/>
          </a:p>
        </p:txBody>
      </p:sp>
      <p:sp>
        <p:nvSpPr>
          <p:cNvPr id="9" name="Footer Placeholder 8"/>
          <p:cNvSpPr>
            <a:spLocks noGrp="1"/>
          </p:cNvSpPr>
          <p:nvPr>
            <p:ph type="ftr" sz="quarter" idx="11"/>
          </p:nvPr>
        </p:nvSpPr>
        <p:spPr/>
        <p:txBody>
          <a:bodyPr/>
          <a:lstStyle/>
          <a:p>
            <a:r>
              <a:rPr lang="en-US"/>
              <a:t>Deep Learning Project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800" u="sng" dirty="0">
                <a:latin typeface="Times New Roman" pitchFamily="18" charset="0"/>
                <a:ea typeface="Calibri" panose="020F0502020204030204" pitchFamily="34" charset="0"/>
                <a:cs typeface="Times New Roman" pitchFamily="18" charset="0"/>
              </a:rPr>
              <a:t>Age and Gender Prediction using Deep </a:t>
            </a:r>
            <a:br>
              <a:rPr lang="en-IN" sz="2800" u="sng" dirty="0">
                <a:latin typeface="Times New Roman" pitchFamily="18" charset="0"/>
                <a:ea typeface="Calibri" panose="020F0502020204030204" pitchFamily="34" charset="0"/>
                <a:cs typeface="Times New Roman" pitchFamily="18" charset="0"/>
              </a:rPr>
            </a:br>
            <a:r>
              <a:rPr lang="en-IN" sz="2800" u="sng" dirty="0" err="1">
                <a:latin typeface="Times New Roman" pitchFamily="18" charset="0"/>
                <a:ea typeface="Calibri" panose="020F0502020204030204" pitchFamily="34" charset="0"/>
                <a:cs typeface="Times New Roman" pitchFamily="18" charset="0"/>
              </a:rPr>
              <a:t>Convolutional</a:t>
            </a:r>
            <a:r>
              <a:rPr lang="en-IN" sz="2800" u="sng" dirty="0">
                <a:latin typeface="Times New Roman" pitchFamily="18" charset="0"/>
                <a:ea typeface="Calibri" panose="020F0502020204030204" pitchFamily="34" charset="0"/>
                <a:cs typeface="Times New Roman" pitchFamily="18" charset="0"/>
              </a:rPr>
              <a:t> Neural Networks</a:t>
            </a:r>
            <a:r>
              <a:rPr lang="en-US" sz="2800" u="sng" dirty="0">
                <a:solidFill>
                  <a:srgbClr val="000000"/>
                </a:solidFill>
                <a:latin typeface="Times New Roman" pitchFamily="18" charset="0"/>
                <a:cs typeface="Times New Roman" pitchFamily="18" charset="0"/>
              </a:rPr>
              <a:t> </a:t>
            </a:r>
            <a:br>
              <a:rPr lang="en-US" sz="2800" u="sng" dirty="0">
                <a:solidFill>
                  <a:srgbClr val="000000"/>
                </a:solidFill>
                <a:latin typeface="Times New Roman" pitchFamily="18" charset="0"/>
                <a:cs typeface="Times New Roman" pitchFamily="18" charset="0"/>
              </a:rPr>
            </a:br>
            <a:r>
              <a:rPr lang="en-IN" sz="1200" dirty="0" err="1">
                <a:solidFill>
                  <a:srgbClr val="333333"/>
                </a:solidFill>
                <a:latin typeface="Times Neue Roman" panose="020B0604020202020204" charset="0"/>
                <a:ea typeface="Calibri" panose="020F0502020204030204" pitchFamily="34" charset="0"/>
              </a:rPr>
              <a:t>Rafique</a:t>
            </a:r>
            <a:r>
              <a:rPr lang="en-IN" sz="1200" dirty="0">
                <a:solidFill>
                  <a:srgbClr val="333333"/>
                </a:solidFill>
                <a:latin typeface="Times Neue Roman" panose="020B0604020202020204" charset="0"/>
                <a:ea typeface="Calibri" panose="020F0502020204030204" pitchFamily="34" charset="0"/>
              </a:rPr>
              <a:t>, A. </a:t>
            </a:r>
            <a:r>
              <a:rPr lang="en-IN" sz="1200" dirty="0" err="1">
                <a:solidFill>
                  <a:srgbClr val="333333"/>
                </a:solidFill>
                <a:latin typeface="Times Neue Roman" panose="020B0604020202020204" charset="0"/>
                <a:ea typeface="Calibri" panose="020F0502020204030204" pitchFamily="34" charset="0"/>
              </a:rPr>
              <a:t>Hamid</a:t>
            </a:r>
            <a:r>
              <a:rPr lang="en-IN" sz="1200" dirty="0">
                <a:solidFill>
                  <a:srgbClr val="333333"/>
                </a:solidFill>
                <a:latin typeface="Times Neue Roman" panose="020B0604020202020204" charset="0"/>
                <a:ea typeface="Calibri" panose="020F0502020204030204" pitchFamily="34" charset="0"/>
              </a:rPr>
              <a:t>, S. </a:t>
            </a:r>
            <a:r>
              <a:rPr lang="en-IN" sz="1200" dirty="0" err="1">
                <a:solidFill>
                  <a:srgbClr val="333333"/>
                </a:solidFill>
                <a:latin typeface="Times Neue Roman" panose="020B0604020202020204" charset="0"/>
                <a:ea typeface="Calibri" panose="020F0502020204030204" pitchFamily="34" charset="0"/>
              </a:rPr>
              <a:t>Naseer</a:t>
            </a:r>
            <a:r>
              <a:rPr lang="en-IN" sz="1200" dirty="0">
                <a:solidFill>
                  <a:srgbClr val="333333"/>
                </a:solidFill>
                <a:latin typeface="Times Neue Roman" panose="020B0604020202020204" charset="0"/>
                <a:ea typeface="Calibri" panose="020F0502020204030204" pitchFamily="34" charset="0"/>
              </a:rPr>
              <a:t>, M. </a:t>
            </a:r>
            <a:r>
              <a:rPr lang="en-IN" sz="1200" dirty="0" err="1">
                <a:solidFill>
                  <a:srgbClr val="333333"/>
                </a:solidFill>
                <a:latin typeface="Times Neue Roman" panose="020B0604020202020204" charset="0"/>
                <a:ea typeface="Calibri" panose="020F0502020204030204" pitchFamily="34" charset="0"/>
              </a:rPr>
              <a:t>Asad</a:t>
            </a:r>
            <a:r>
              <a:rPr lang="en-IN" sz="1200" dirty="0">
                <a:solidFill>
                  <a:srgbClr val="333333"/>
                </a:solidFill>
                <a:latin typeface="Times Neue Roman" panose="020B0604020202020204" charset="0"/>
                <a:ea typeface="Calibri" panose="020F0502020204030204" pitchFamily="34" charset="0"/>
              </a:rPr>
              <a:t>, M. </a:t>
            </a:r>
            <a:r>
              <a:rPr lang="en-IN" sz="1200" dirty="0" err="1">
                <a:solidFill>
                  <a:srgbClr val="333333"/>
                </a:solidFill>
                <a:latin typeface="Times Neue Roman" panose="020B0604020202020204" charset="0"/>
                <a:ea typeface="Calibri" panose="020F0502020204030204" pitchFamily="34" charset="0"/>
              </a:rPr>
              <a:t>Awais</a:t>
            </a:r>
            <a:r>
              <a:rPr lang="en-IN" sz="1200" dirty="0">
                <a:solidFill>
                  <a:srgbClr val="333333"/>
                </a:solidFill>
                <a:latin typeface="Times Neue Roman" panose="020B0604020202020204" charset="0"/>
                <a:ea typeface="Calibri" panose="020F0502020204030204" pitchFamily="34" charset="0"/>
              </a:rPr>
              <a:t> and T. </a:t>
            </a:r>
            <a:r>
              <a:rPr lang="en-IN" sz="1200" dirty="0" err="1">
                <a:solidFill>
                  <a:srgbClr val="333333"/>
                </a:solidFill>
                <a:latin typeface="Times Neue Roman" panose="020B0604020202020204" charset="0"/>
                <a:ea typeface="Calibri" panose="020F0502020204030204" pitchFamily="34" charset="0"/>
              </a:rPr>
              <a:t>Yasir</a:t>
            </a:r>
            <a:r>
              <a:rPr lang="en-IN" sz="1200" dirty="0">
                <a:solidFill>
                  <a:srgbClr val="333333"/>
                </a:solidFill>
                <a:latin typeface="Times Neue Roman" panose="020B0604020202020204" charset="0"/>
                <a:ea typeface="Calibri" panose="020F0502020204030204" pitchFamily="34" charset="0"/>
              </a:rPr>
              <a:t> </a:t>
            </a:r>
            <a:br>
              <a:rPr lang="en-IN" sz="1200" dirty="0">
                <a:solidFill>
                  <a:srgbClr val="333333"/>
                </a:solidFill>
                <a:latin typeface="Times Neue Roman" panose="020B0604020202020204" charset="0"/>
                <a:ea typeface="Calibri" panose="020F0502020204030204" pitchFamily="34" charset="0"/>
              </a:rPr>
            </a:br>
            <a:r>
              <a:rPr lang="en-IN" sz="1200" spc="3" dirty="0">
                <a:latin typeface="Times Neue Roman" panose="020B0604020202020204" charset="0"/>
                <a:cs typeface="TeXGyreTermes"/>
              </a:rPr>
              <a:t>(</a:t>
            </a:r>
            <a:r>
              <a:rPr lang="en-US" sz="1200" spc="3" dirty="0">
                <a:latin typeface="Times Neue Roman" panose="020B0604020202020204" charset="0"/>
                <a:cs typeface="TeXGyreTermes"/>
              </a:rPr>
              <a:t>International Conference on Innovative Computing  (ICIC), 2019</a:t>
            </a:r>
            <a:r>
              <a:rPr lang="en-IN" sz="1200" spc="3" dirty="0">
                <a:latin typeface="Times Neue Roman" panose="020B0604020202020204" charset="0"/>
                <a:cs typeface="TeXGyreTermes"/>
              </a:rPr>
              <a: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379520" lvl="1" indent="-189759">
              <a:lnSpc>
                <a:spcPts val="2461"/>
              </a:lnSpc>
              <a:buFont typeface="Arial"/>
              <a:buChar char="•"/>
            </a:pPr>
            <a:r>
              <a:rPr lang="en-US" sz="1600" b="1" dirty="0">
                <a:solidFill>
                  <a:srgbClr val="000000"/>
                </a:solidFill>
              </a:rPr>
              <a:t>Problem Statement:</a:t>
            </a:r>
            <a:r>
              <a:rPr lang="en-US" sz="1600" dirty="0">
                <a:solidFill>
                  <a:srgbClr val="000000"/>
                </a:solidFill>
              </a:rPr>
              <a:t> Designing a deep CNN model to predict age and gender of a person.</a:t>
            </a:r>
          </a:p>
          <a:p>
            <a:pPr marL="379520" lvl="1" indent="-189759">
              <a:lnSpc>
                <a:spcPts val="2461"/>
              </a:lnSpc>
              <a:buFont typeface="Arial"/>
              <a:buChar char="•"/>
            </a:pPr>
            <a:r>
              <a:rPr lang="en-US" sz="1600" b="1" dirty="0">
                <a:solidFill>
                  <a:srgbClr val="000000"/>
                </a:solidFill>
              </a:rPr>
              <a:t>Methodology:</a:t>
            </a:r>
            <a:r>
              <a:rPr lang="en-US" sz="1600" dirty="0">
                <a:solidFill>
                  <a:srgbClr val="000000"/>
                </a:solidFill>
              </a:rPr>
              <a:t> Deep CNN is used to improve age and gender prediction using HAAR Feature-based Cascade classifiers. Gender classification is done by using neural networks trained on the small set of frontal faces image. It uses 3D structure of head and image intensities for classifying age. The proposed network consists of three </a:t>
            </a:r>
            <a:r>
              <a:rPr lang="en-US" sz="1600" dirty="0" err="1">
                <a:solidFill>
                  <a:srgbClr val="000000"/>
                </a:solidFill>
              </a:rPr>
              <a:t>convolutional</a:t>
            </a:r>
            <a:r>
              <a:rPr lang="en-US" sz="1600" dirty="0">
                <a:solidFill>
                  <a:srgbClr val="000000"/>
                </a:solidFill>
              </a:rPr>
              <a:t> layers in which two of them are fully connected with small number of neurons. Processes involved are:</a:t>
            </a:r>
          </a:p>
          <a:p>
            <a:pPr marL="799391" lvl="2" indent="-304815">
              <a:lnSpc>
                <a:spcPts val="2461"/>
              </a:lnSpc>
              <a:buFont typeface="Wingdings" pitchFamily="2" charset="2"/>
              <a:buChar char="ü"/>
            </a:pPr>
            <a:r>
              <a:rPr lang="en-US" sz="1600" dirty="0">
                <a:solidFill>
                  <a:srgbClr val="000000"/>
                </a:solidFill>
              </a:rPr>
              <a:t>HAAR Feature-based Cascade Classifiers</a:t>
            </a:r>
          </a:p>
          <a:p>
            <a:pPr marL="799391" lvl="2" indent="-304815">
              <a:lnSpc>
                <a:spcPts val="2461"/>
              </a:lnSpc>
              <a:buFont typeface="Wingdings" pitchFamily="2" charset="2"/>
              <a:buChar char="ü"/>
            </a:pPr>
            <a:r>
              <a:rPr lang="en-US" sz="1600" dirty="0">
                <a:solidFill>
                  <a:srgbClr val="000000"/>
                </a:solidFill>
              </a:rPr>
              <a:t>Local Binary Pattern (LSB) descriptor</a:t>
            </a:r>
          </a:p>
          <a:p>
            <a:pPr marL="799391" lvl="2" indent="-304815">
              <a:lnSpc>
                <a:spcPts val="2461"/>
              </a:lnSpc>
              <a:buFont typeface="Wingdings" pitchFamily="2" charset="2"/>
              <a:buChar char="ü"/>
            </a:pPr>
            <a:r>
              <a:rPr lang="en-US" sz="1600" dirty="0">
                <a:solidFill>
                  <a:srgbClr val="000000"/>
                </a:solidFill>
              </a:rPr>
              <a:t>Support Vector Machine (SVM) classifier</a:t>
            </a:r>
          </a:p>
          <a:p>
            <a:pPr marL="365127" lvl="1" indent="-182563">
              <a:lnSpc>
                <a:spcPts val="2367"/>
              </a:lnSpc>
              <a:buFont typeface="Arial"/>
              <a:buChar char="•"/>
            </a:pPr>
            <a:r>
              <a:rPr lang="en-US" sz="1600" b="1" dirty="0">
                <a:solidFill>
                  <a:srgbClr val="000000"/>
                </a:solidFill>
              </a:rPr>
              <a:t>Results/Conclusion:</a:t>
            </a:r>
            <a:r>
              <a:rPr lang="en-US" sz="1600" dirty="0">
                <a:solidFill>
                  <a:srgbClr val="000000"/>
                </a:solidFill>
              </a:rPr>
              <a:t> Using deep CNN, the accuracy for age and gender prediction is 79%. </a:t>
            </a:r>
          </a:p>
          <a:p>
            <a:pPr marL="365127" lvl="1" indent="-182563">
              <a:lnSpc>
                <a:spcPts val="2367"/>
              </a:lnSpc>
              <a:buFont typeface="Arial"/>
              <a:buChar char="•"/>
            </a:pPr>
            <a:r>
              <a:rPr lang="en-US" sz="1600" b="1" dirty="0">
                <a:solidFill>
                  <a:srgbClr val="000000"/>
                </a:solidFill>
              </a:rPr>
              <a:t>Research Void:</a:t>
            </a:r>
            <a:r>
              <a:rPr lang="en-US" sz="1600" dirty="0">
                <a:solidFill>
                  <a:srgbClr val="000000"/>
                </a:solidFill>
              </a:rPr>
              <a:t> Over fitting is intensified when considering deep </a:t>
            </a:r>
            <a:r>
              <a:rPr lang="en-US" sz="1600" dirty="0" err="1">
                <a:solidFill>
                  <a:srgbClr val="000000"/>
                </a:solidFill>
              </a:rPr>
              <a:t>convolutional</a:t>
            </a:r>
            <a:r>
              <a:rPr lang="en-US" sz="1600" dirty="0">
                <a:solidFill>
                  <a:srgbClr val="000000"/>
                </a:solidFill>
              </a:rPr>
              <a:t> neural networks due to large parameters, accuracy can be improved by using efficient algorithms and more precise CNN architecture.</a:t>
            </a:r>
          </a:p>
          <a:p>
            <a:endParaRPr lang="en-US" sz="1600" dirty="0"/>
          </a:p>
        </p:txBody>
      </p:sp>
      <p:pic>
        <p:nvPicPr>
          <p:cNvPr id="4" name="Picture 5" descr="C:\Users\rajsekar\Pictures\ECE LOGO.jpg"/>
          <p:cNvPicPr>
            <a:picLocks noChangeAspect="1" noChangeArrowheads="1"/>
          </p:cNvPicPr>
          <p:nvPr/>
        </p:nvPicPr>
        <p:blipFill>
          <a:blip r:embed="rId2"/>
          <a:srcRect/>
          <a:stretch>
            <a:fillRect/>
          </a:stretch>
        </p:blipFill>
        <p:spPr bwMode="auto">
          <a:xfrm>
            <a:off x="8229600" y="76200"/>
            <a:ext cx="838200" cy="838200"/>
          </a:xfrm>
          <a:prstGeom prst="rect">
            <a:avLst/>
          </a:prstGeom>
          <a:noFill/>
          <a:ln w="9525">
            <a:noFill/>
            <a:miter lim="800000"/>
            <a:headEnd/>
            <a:tailEnd/>
          </a:ln>
        </p:spPr>
      </p:pic>
      <p:pic>
        <p:nvPicPr>
          <p:cNvPr id="5" name="Picture 3" descr="pes logo.png"/>
          <p:cNvPicPr>
            <a:picLocks noChangeAspect="1"/>
          </p:cNvPicPr>
          <p:nvPr/>
        </p:nvPicPr>
        <p:blipFill>
          <a:blip r:embed="rId3">
            <a:lum bright="20000"/>
          </a:blip>
          <a:srcRect/>
          <a:stretch>
            <a:fillRect/>
          </a:stretch>
        </p:blipFill>
        <p:spPr bwMode="auto">
          <a:xfrm>
            <a:off x="0" y="0"/>
            <a:ext cx="1143000" cy="11430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6DD39CFF-B1C4-4FF2-A423-20E8196862F1}" type="datetime4">
              <a:rPr lang="en-US" smtClean="0"/>
              <a:pPr/>
              <a:t>December 7, 2021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11</a:t>
            </a:fld>
            <a:endParaRPr lang="en-US"/>
          </a:p>
        </p:txBody>
      </p:sp>
      <p:sp>
        <p:nvSpPr>
          <p:cNvPr id="8" name="Footer Placeholder 7"/>
          <p:cNvSpPr>
            <a:spLocks noGrp="1"/>
          </p:cNvSpPr>
          <p:nvPr>
            <p:ph type="ftr" sz="quarter" idx="11"/>
          </p:nvPr>
        </p:nvSpPr>
        <p:spPr/>
        <p:txBody>
          <a:bodyPr/>
          <a:lstStyle/>
          <a:p>
            <a:r>
              <a:rPr lang="en-US"/>
              <a:t>Deep Learning Project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err="1">
                <a:latin typeface="Times New Roman" pitchFamily="18" charset="0"/>
                <a:cs typeface="Times New Roman" pitchFamily="18" charset="0"/>
              </a:rPr>
              <a:t>Haar</a:t>
            </a:r>
            <a:r>
              <a:rPr lang="en-IN" u="sng" dirty="0">
                <a:latin typeface="Times New Roman" pitchFamily="18" charset="0"/>
                <a:cs typeface="Times New Roman" pitchFamily="18" charset="0"/>
              </a:rPr>
              <a:t> Feature Selection</a:t>
            </a:r>
            <a:endParaRPr lang="en-US" u="sng"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62500" lnSpcReduction="20000"/>
          </a:bodyPr>
          <a:lstStyle/>
          <a:p>
            <a:r>
              <a:rPr lang="en-IN" dirty="0"/>
              <a:t>It is an Object Detection Algorithm used to identify faces in an image or a real time video.</a:t>
            </a:r>
          </a:p>
          <a:p>
            <a:endParaRPr lang="en-IN" dirty="0"/>
          </a:p>
          <a:p>
            <a:endParaRPr lang="en-IN" dirty="0"/>
          </a:p>
          <a:p>
            <a:endParaRPr lang="en-IN" dirty="0"/>
          </a:p>
          <a:p>
            <a:endParaRPr lang="en-IN" dirty="0"/>
          </a:p>
          <a:p>
            <a:endParaRPr lang="en-US" dirty="0"/>
          </a:p>
          <a:p>
            <a:r>
              <a:rPr lang="en-US" dirty="0" err="1"/>
              <a:t>Haar</a:t>
            </a:r>
            <a:r>
              <a:rPr lang="en-US" dirty="0"/>
              <a:t> Feature Selection:</a:t>
            </a:r>
          </a:p>
          <a:p>
            <a:pPr lvl="1"/>
            <a:r>
              <a:rPr lang="en-IN" dirty="0"/>
              <a:t>(a)&amp;(b) Edge Feature      </a:t>
            </a:r>
          </a:p>
          <a:p>
            <a:pPr lvl="1"/>
            <a:r>
              <a:rPr lang="en-IN" dirty="0"/>
              <a:t>(c)&amp;(d) Line Feature    </a:t>
            </a:r>
          </a:p>
          <a:p>
            <a:pPr lvl="1"/>
            <a:r>
              <a:rPr lang="en-IN" dirty="0"/>
              <a:t>(e) Four Rectangle Feature</a:t>
            </a:r>
            <a:endParaRPr lang="en-US" dirty="0"/>
          </a:p>
          <a:p>
            <a:r>
              <a:rPr lang="en-US" dirty="0"/>
              <a:t>Creating an Integral Image: To reduce computational time</a:t>
            </a:r>
          </a:p>
          <a:p>
            <a:r>
              <a:rPr lang="en-US" dirty="0" err="1"/>
              <a:t>AdaBoost</a:t>
            </a:r>
            <a:r>
              <a:rPr lang="en-US" dirty="0"/>
              <a:t> Training: Selects which </a:t>
            </a:r>
            <a:r>
              <a:rPr lang="en-US" dirty="0" err="1"/>
              <a:t>haar</a:t>
            </a:r>
            <a:r>
              <a:rPr lang="en-US" dirty="0"/>
              <a:t> feature is relevant </a:t>
            </a:r>
          </a:p>
          <a:p>
            <a:r>
              <a:rPr lang="en-US" dirty="0"/>
              <a:t>Cascading Classifiers: Stage-wise process</a:t>
            </a:r>
          </a:p>
          <a:p>
            <a:endParaRPr lang="en-US" dirty="0"/>
          </a:p>
        </p:txBody>
      </p:sp>
      <p:sp>
        <p:nvSpPr>
          <p:cNvPr id="4" name="Date Placeholder 3"/>
          <p:cNvSpPr>
            <a:spLocks noGrp="1"/>
          </p:cNvSpPr>
          <p:nvPr>
            <p:ph type="dt" sz="half" idx="10"/>
          </p:nvPr>
        </p:nvSpPr>
        <p:spPr/>
        <p:txBody>
          <a:bodyPr/>
          <a:lstStyle/>
          <a:p>
            <a:fld id="{1EE7887C-D465-4E11-85EA-C3944B1B1298}" type="datetime4">
              <a:rPr lang="en-US" smtClean="0"/>
              <a:pPr/>
              <a:t>December 7, 2021</a:t>
            </a:fld>
            <a:endParaRPr lang="en-US"/>
          </a:p>
        </p:txBody>
      </p:sp>
      <p:sp>
        <p:nvSpPr>
          <p:cNvPr id="5" name="Footer Placeholder 4"/>
          <p:cNvSpPr>
            <a:spLocks noGrp="1"/>
          </p:cNvSpPr>
          <p:nvPr>
            <p:ph type="ftr" sz="quarter" idx="11"/>
          </p:nvPr>
        </p:nvSpPr>
        <p:spPr/>
        <p:txBody>
          <a:bodyPr/>
          <a:lstStyle/>
          <a:p>
            <a:r>
              <a:rPr lang="en-US"/>
              <a:t>Deep Learning Project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pic>
        <p:nvPicPr>
          <p:cNvPr id="7" name="Picture 2" descr="Face Identification using Haar cascade classifier | by VAIBHAV HARIRAMANI |  GEEKY BAW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40753"/>
            <a:ext cx="6009121" cy="10358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3837380"/>
            <a:ext cx="3200400" cy="810820"/>
          </a:xfrm>
          <a:prstGeom prst="rect">
            <a:avLst/>
          </a:prstGeom>
        </p:spPr>
      </p:pic>
      <p:pic>
        <p:nvPicPr>
          <p:cNvPr id="9" name="Picture 3" descr="pes logo.png"/>
          <p:cNvPicPr>
            <a:picLocks noChangeAspect="1"/>
          </p:cNvPicPr>
          <p:nvPr/>
        </p:nvPicPr>
        <p:blipFill>
          <a:blip r:embed="rId4">
            <a:lum bright="20000"/>
          </a:blip>
          <a:srcRect/>
          <a:stretch>
            <a:fillRect/>
          </a:stretch>
        </p:blipFill>
        <p:spPr bwMode="auto">
          <a:xfrm>
            <a:off x="0" y="0"/>
            <a:ext cx="1143000" cy="1143000"/>
          </a:xfrm>
          <a:prstGeom prst="rect">
            <a:avLst/>
          </a:prstGeom>
          <a:noFill/>
          <a:ln w="9525">
            <a:noFill/>
            <a:miter lim="800000"/>
            <a:headEnd/>
            <a:tailEnd/>
          </a:ln>
        </p:spPr>
      </p:pic>
      <p:pic>
        <p:nvPicPr>
          <p:cNvPr id="10" name="Picture 5" descr="C:\Users\rajsekar\Pictures\ECE LOGO.jpg"/>
          <p:cNvPicPr>
            <a:picLocks noChangeAspect="1" noChangeArrowheads="1"/>
          </p:cNvPicPr>
          <p:nvPr/>
        </p:nvPicPr>
        <p:blipFill>
          <a:blip r:embed="rId5"/>
          <a:srcRect/>
          <a:stretch>
            <a:fillRect/>
          </a:stretch>
        </p:blipFill>
        <p:spPr bwMode="auto">
          <a:xfrm>
            <a:off x="8229600" y="76200"/>
            <a:ext cx="838200" cy="8382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pes logo.png"/>
          <p:cNvPicPr>
            <a:picLocks noChangeAspect="1"/>
          </p:cNvPicPr>
          <p:nvPr/>
        </p:nvPicPr>
        <p:blipFill>
          <a:blip r:embed="rId2">
            <a:lum bright="20000"/>
          </a:blip>
          <a:srcRect/>
          <a:stretch>
            <a:fillRect/>
          </a:stretch>
        </p:blipFill>
        <p:spPr bwMode="auto">
          <a:xfrm>
            <a:off x="0" y="0"/>
            <a:ext cx="990600" cy="990600"/>
          </a:xfrm>
          <a:prstGeom prst="rect">
            <a:avLst/>
          </a:prstGeom>
          <a:noFill/>
          <a:ln w="9525">
            <a:noFill/>
            <a:miter lim="800000"/>
            <a:headEnd/>
            <a:tailEnd/>
          </a:ln>
        </p:spPr>
      </p:pic>
      <p:sp>
        <p:nvSpPr>
          <p:cNvPr id="2" name="Title 1"/>
          <p:cNvSpPr>
            <a:spLocks noGrp="1"/>
          </p:cNvSpPr>
          <p:nvPr>
            <p:ph type="title"/>
          </p:nvPr>
        </p:nvSpPr>
        <p:spPr/>
        <p:txBody>
          <a:bodyPr>
            <a:normAutofit/>
          </a:bodyPr>
          <a:lstStyle/>
          <a:p>
            <a:r>
              <a:rPr lang="en-IN" u="sng" dirty="0">
                <a:latin typeface="Times New Roman" pitchFamily="18" charset="0"/>
                <a:cs typeface="Times New Roman" pitchFamily="18" charset="0"/>
              </a:rPr>
              <a:t>Age &amp; Gender Detection Model</a:t>
            </a:r>
            <a:endParaRPr lang="en-US" u="sng"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000" dirty="0" err="1">
                <a:solidFill>
                  <a:srgbClr val="292929"/>
                </a:solidFill>
                <a:latin typeface="charter"/>
              </a:rPr>
              <a:t>Convolutional</a:t>
            </a:r>
            <a:r>
              <a:rPr lang="en-US" sz="2000" dirty="0">
                <a:solidFill>
                  <a:srgbClr val="292929"/>
                </a:solidFill>
                <a:latin typeface="charter"/>
              </a:rPr>
              <a:t> Neural Network (CNN) is a Deep Learning algorithm which can take in an input image, assign importance (learnable weights and biases) to various aspects/objects in the image and be able to differentiate one from the other. </a:t>
            </a:r>
          </a:p>
          <a:p>
            <a:r>
              <a:rPr lang="en-US" sz="2000" dirty="0">
                <a:solidFill>
                  <a:srgbClr val="292929"/>
                </a:solidFill>
                <a:latin typeface="charter"/>
              </a:rPr>
              <a:t>Model Type: Sequential Model</a:t>
            </a:r>
            <a:endParaRPr lang="en-IN" sz="1800" dirty="0">
              <a:solidFill>
                <a:srgbClr val="292929"/>
              </a:solidFill>
              <a:latin typeface="charter"/>
            </a:endParaRPr>
          </a:p>
          <a:p>
            <a:pPr lvl="1"/>
            <a:endParaRPr lang="en-US" dirty="0">
              <a:solidFill>
                <a:srgbClr val="292929"/>
              </a:solidFill>
              <a:latin typeface="charter"/>
            </a:endParaRPr>
          </a:p>
          <a:p>
            <a:endParaRPr lang="en-US" dirty="0">
              <a:solidFill>
                <a:srgbClr val="292929"/>
              </a:solidFill>
              <a:latin typeface="charter"/>
            </a:endParaRPr>
          </a:p>
          <a:p>
            <a:endParaRPr lang="en-US" dirty="0"/>
          </a:p>
        </p:txBody>
      </p:sp>
      <p:sp>
        <p:nvSpPr>
          <p:cNvPr id="4" name="Date Placeholder 3"/>
          <p:cNvSpPr>
            <a:spLocks noGrp="1"/>
          </p:cNvSpPr>
          <p:nvPr>
            <p:ph type="dt" sz="half" idx="10"/>
          </p:nvPr>
        </p:nvSpPr>
        <p:spPr/>
        <p:txBody>
          <a:bodyPr/>
          <a:lstStyle/>
          <a:p>
            <a:fld id="{1EE7887C-D465-4E11-85EA-C3944B1B1298}" type="datetime4">
              <a:rPr lang="en-US" smtClean="0"/>
              <a:pPr/>
              <a:t>December 7, 2021</a:t>
            </a:fld>
            <a:endParaRPr lang="en-US"/>
          </a:p>
        </p:txBody>
      </p:sp>
      <p:sp>
        <p:nvSpPr>
          <p:cNvPr id="5" name="Footer Placeholder 4"/>
          <p:cNvSpPr>
            <a:spLocks noGrp="1"/>
          </p:cNvSpPr>
          <p:nvPr>
            <p:ph type="ftr" sz="quarter" idx="11"/>
          </p:nvPr>
        </p:nvSpPr>
        <p:spPr/>
        <p:txBody>
          <a:bodyPr/>
          <a:lstStyle/>
          <a:p>
            <a:r>
              <a:rPr lang="en-US" dirty="0"/>
              <a:t>Deep Learning Project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98471666"/>
              </p:ext>
            </p:extLst>
          </p:nvPr>
        </p:nvGraphicFramePr>
        <p:xfrm>
          <a:off x="983226" y="3388360"/>
          <a:ext cx="3360174" cy="2494282"/>
        </p:xfrm>
        <a:graphic>
          <a:graphicData uri="http://schemas.openxmlformats.org/drawingml/2006/table">
            <a:tbl>
              <a:tblPr firstRow="1" bandRow="1">
                <a:tableStyleId>{5940675A-B579-460E-94D1-54222C63F5DA}</a:tableStyleId>
              </a:tblPr>
              <a:tblGrid>
                <a:gridCol w="1410971">
                  <a:extLst>
                    <a:ext uri="{9D8B030D-6E8A-4147-A177-3AD203B41FA5}">
                      <a16:colId xmlns:a16="http://schemas.microsoft.com/office/drawing/2014/main" val="20000"/>
                    </a:ext>
                  </a:extLst>
                </a:gridCol>
                <a:gridCol w="857649">
                  <a:extLst>
                    <a:ext uri="{9D8B030D-6E8A-4147-A177-3AD203B41FA5}">
                      <a16:colId xmlns:a16="http://schemas.microsoft.com/office/drawing/2014/main" val="20001"/>
                    </a:ext>
                  </a:extLst>
                </a:gridCol>
                <a:gridCol w="1091554">
                  <a:extLst>
                    <a:ext uri="{9D8B030D-6E8A-4147-A177-3AD203B41FA5}">
                      <a16:colId xmlns:a16="http://schemas.microsoft.com/office/drawing/2014/main" val="20002"/>
                    </a:ext>
                  </a:extLst>
                </a:gridCol>
              </a:tblGrid>
              <a:tr h="854206">
                <a:tc>
                  <a:txBody>
                    <a:bodyPr/>
                    <a:lstStyle/>
                    <a:p>
                      <a:r>
                        <a:rPr lang="en-IN" dirty="0"/>
                        <a:t>Convolution</a:t>
                      </a:r>
                      <a:r>
                        <a:rPr lang="en-IN" baseline="0" dirty="0"/>
                        <a:t> Layer No.</a:t>
                      </a:r>
                      <a:endParaRPr lang="en-US" dirty="0"/>
                    </a:p>
                  </a:txBody>
                  <a:tcPr/>
                </a:tc>
                <a:tc>
                  <a:txBody>
                    <a:bodyPr/>
                    <a:lstStyle/>
                    <a:p>
                      <a:r>
                        <a:rPr lang="en-IN" dirty="0"/>
                        <a:t>No. Of Nodes</a:t>
                      </a:r>
                      <a:endParaRPr lang="en-US" dirty="0"/>
                    </a:p>
                  </a:txBody>
                  <a:tcPr/>
                </a:tc>
                <a:tc>
                  <a:txBody>
                    <a:bodyPr/>
                    <a:lstStyle/>
                    <a:p>
                      <a:r>
                        <a:rPr lang="en-IN" dirty="0"/>
                        <a:t>Kernel Size</a:t>
                      </a:r>
                      <a:endParaRPr lang="en-US" dirty="0"/>
                    </a:p>
                  </a:txBody>
                  <a:tcPr/>
                </a:tc>
                <a:extLst>
                  <a:ext uri="{0D108BD9-81ED-4DB2-BD59-A6C34878D82A}">
                    <a16:rowId xmlns:a16="http://schemas.microsoft.com/office/drawing/2014/main" val="10000"/>
                  </a:ext>
                </a:extLst>
              </a:tr>
              <a:tr h="410019">
                <a:tc>
                  <a:txBody>
                    <a:bodyPr/>
                    <a:lstStyle/>
                    <a:p>
                      <a:r>
                        <a:rPr lang="en-IN" dirty="0"/>
                        <a:t>1</a:t>
                      </a:r>
                      <a:endParaRPr lang="en-US" dirty="0"/>
                    </a:p>
                  </a:txBody>
                  <a:tcPr/>
                </a:tc>
                <a:tc>
                  <a:txBody>
                    <a:bodyPr/>
                    <a:lstStyle/>
                    <a:p>
                      <a:r>
                        <a:rPr lang="en-IN" dirty="0"/>
                        <a:t>128</a:t>
                      </a:r>
                      <a:endParaRPr lang="en-US" dirty="0"/>
                    </a:p>
                  </a:txBody>
                  <a:tcPr/>
                </a:tc>
                <a:tc>
                  <a:txBody>
                    <a:bodyPr/>
                    <a:lstStyle/>
                    <a:p>
                      <a:r>
                        <a:rPr lang="en-IN" dirty="0"/>
                        <a:t>3</a:t>
                      </a:r>
                      <a:endParaRPr lang="en-US" dirty="0"/>
                    </a:p>
                  </a:txBody>
                  <a:tcPr/>
                </a:tc>
                <a:extLst>
                  <a:ext uri="{0D108BD9-81ED-4DB2-BD59-A6C34878D82A}">
                    <a16:rowId xmlns:a16="http://schemas.microsoft.com/office/drawing/2014/main" val="10001"/>
                  </a:ext>
                </a:extLst>
              </a:tr>
              <a:tr h="410019">
                <a:tc>
                  <a:txBody>
                    <a:bodyPr/>
                    <a:lstStyle/>
                    <a:p>
                      <a:r>
                        <a:rPr lang="en-IN" dirty="0"/>
                        <a:t>2</a:t>
                      </a:r>
                      <a:endParaRPr lang="en-US" dirty="0"/>
                    </a:p>
                  </a:txBody>
                  <a:tcPr/>
                </a:tc>
                <a:tc>
                  <a:txBody>
                    <a:bodyPr/>
                    <a:lstStyle/>
                    <a:p>
                      <a:r>
                        <a:rPr lang="en-IN" dirty="0"/>
                        <a:t>128</a:t>
                      </a:r>
                      <a:endParaRPr lang="en-US" dirty="0"/>
                    </a:p>
                  </a:txBody>
                  <a:tcPr/>
                </a:tc>
                <a:tc>
                  <a:txBody>
                    <a:bodyPr/>
                    <a:lstStyle/>
                    <a:p>
                      <a:r>
                        <a:rPr lang="en-IN" dirty="0"/>
                        <a:t>3</a:t>
                      </a:r>
                      <a:endParaRPr lang="en-US" dirty="0"/>
                    </a:p>
                  </a:txBody>
                  <a:tcPr/>
                </a:tc>
                <a:extLst>
                  <a:ext uri="{0D108BD9-81ED-4DB2-BD59-A6C34878D82A}">
                    <a16:rowId xmlns:a16="http://schemas.microsoft.com/office/drawing/2014/main" val="10002"/>
                  </a:ext>
                </a:extLst>
              </a:tr>
              <a:tr h="410019">
                <a:tc>
                  <a:txBody>
                    <a:bodyPr/>
                    <a:lstStyle/>
                    <a:p>
                      <a:r>
                        <a:rPr lang="en-IN" dirty="0"/>
                        <a:t>3</a:t>
                      </a:r>
                      <a:endParaRPr lang="en-US" dirty="0"/>
                    </a:p>
                  </a:txBody>
                  <a:tcPr/>
                </a:tc>
                <a:tc>
                  <a:txBody>
                    <a:bodyPr/>
                    <a:lstStyle/>
                    <a:p>
                      <a:r>
                        <a:rPr lang="en-IN" dirty="0"/>
                        <a:t>256</a:t>
                      </a:r>
                      <a:endParaRPr lang="en-US" dirty="0"/>
                    </a:p>
                  </a:txBody>
                  <a:tcPr/>
                </a:tc>
                <a:tc>
                  <a:txBody>
                    <a:bodyPr/>
                    <a:lstStyle/>
                    <a:p>
                      <a:r>
                        <a:rPr lang="en-IN" dirty="0"/>
                        <a:t>3</a:t>
                      </a:r>
                      <a:endParaRPr lang="en-US" dirty="0"/>
                    </a:p>
                  </a:txBody>
                  <a:tcPr/>
                </a:tc>
                <a:extLst>
                  <a:ext uri="{0D108BD9-81ED-4DB2-BD59-A6C34878D82A}">
                    <a16:rowId xmlns:a16="http://schemas.microsoft.com/office/drawing/2014/main" val="10003"/>
                  </a:ext>
                </a:extLst>
              </a:tr>
              <a:tr h="410019">
                <a:tc>
                  <a:txBody>
                    <a:bodyPr/>
                    <a:lstStyle/>
                    <a:p>
                      <a:r>
                        <a:rPr lang="en-IN" dirty="0"/>
                        <a:t>4</a:t>
                      </a:r>
                      <a:endParaRPr lang="en-US" dirty="0"/>
                    </a:p>
                  </a:txBody>
                  <a:tcPr/>
                </a:tc>
                <a:tc>
                  <a:txBody>
                    <a:bodyPr/>
                    <a:lstStyle/>
                    <a:p>
                      <a:r>
                        <a:rPr lang="en-IN" dirty="0"/>
                        <a:t>512</a:t>
                      </a:r>
                      <a:endParaRPr lang="en-US" dirty="0"/>
                    </a:p>
                  </a:txBody>
                  <a:tcPr/>
                </a:tc>
                <a:tc>
                  <a:txBody>
                    <a:bodyPr/>
                    <a:lstStyle/>
                    <a:p>
                      <a:r>
                        <a:rPr lang="en-IN" dirty="0"/>
                        <a:t>3</a:t>
                      </a:r>
                      <a:endParaRPr lang="en-US" dirty="0"/>
                    </a:p>
                  </a:txBody>
                  <a:tcPr/>
                </a:tc>
                <a:extLst>
                  <a:ext uri="{0D108BD9-81ED-4DB2-BD59-A6C34878D82A}">
                    <a16:rowId xmlns:a16="http://schemas.microsoft.com/office/drawing/2014/main" val="10004"/>
                  </a:ext>
                </a:extLst>
              </a:tr>
            </a:tbl>
          </a:graphicData>
        </a:graphic>
      </p:graphicFrame>
      <p:pic>
        <p:nvPicPr>
          <p:cNvPr id="9" name="Picture 5" descr="C:\Users\rajsekar\Pictures\ECE LOGO.jpg"/>
          <p:cNvPicPr>
            <a:picLocks noChangeAspect="1" noChangeArrowheads="1"/>
          </p:cNvPicPr>
          <p:nvPr/>
        </p:nvPicPr>
        <p:blipFill>
          <a:blip r:embed="rId3"/>
          <a:srcRect/>
          <a:stretch>
            <a:fillRect/>
          </a:stretch>
        </p:blipFill>
        <p:spPr bwMode="auto">
          <a:xfrm>
            <a:off x="8229600" y="76200"/>
            <a:ext cx="838200" cy="838200"/>
          </a:xfrm>
          <a:prstGeom prst="rect">
            <a:avLst/>
          </a:prstGeom>
          <a:noFill/>
          <a:ln w="9525">
            <a:noFill/>
            <a:miter lim="800000"/>
            <a:headEnd/>
            <a:tailEnd/>
          </a:ln>
        </p:spPr>
      </p:pic>
      <p:graphicFrame>
        <p:nvGraphicFramePr>
          <p:cNvPr id="10" name="Table 9">
            <a:extLst>
              <a:ext uri="{FF2B5EF4-FFF2-40B4-BE49-F238E27FC236}">
                <a16:creationId xmlns:a16="http://schemas.microsoft.com/office/drawing/2014/main" id="{C4BA64C2-1318-482F-BF7F-61519E83CC47}"/>
              </a:ext>
            </a:extLst>
          </p:cNvPr>
          <p:cNvGraphicFramePr>
            <a:graphicFrameLocks noGrp="1"/>
          </p:cNvGraphicFramePr>
          <p:nvPr>
            <p:extLst>
              <p:ext uri="{D42A27DB-BD31-4B8C-83A1-F6EECF244321}">
                <p14:modId xmlns:p14="http://schemas.microsoft.com/office/powerpoint/2010/main" val="3171538552"/>
              </p:ext>
            </p:extLst>
          </p:nvPr>
        </p:nvGraphicFramePr>
        <p:xfrm>
          <a:off x="4810432" y="3388360"/>
          <a:ext cx="3723968" cy="2494280"/>
        </p:xfrm>
        <a:graphic>
          <a:graphicData uri="http://schemas.openxmlformats.org/drawingml/2006/table">
            <a:tbl>
              <a:tblPr firstRow="1" bandRow="1">
                <a:tableStyleId>{5940675A-B579-460E-94D1-54222C63F5DA}</a:tableStyleId>
              </a:tblPr>
              <a:tblGrid>
                <a:gridCol w="1361768">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tblGrid>
              <a:tr h="370840">
                <a:tc>
                  <a:txBody>
                    <a:bodyPr/>
                    <a:lstStyle/>
                    <a:p>
                      <a:r>
                        <a:rPr lang="en-IN" dirty="0"/>
                        <a:t>Convolution</a:t>
                      </a:r>
                      <a:r>
                        <a:rPr lang="en-IN" baseline="0" dirty="0"/>
                        <a:t> Layer No.</a:t>
                      </a:r>
                      <a:endParaRPr lang="en-US" dirty="0"/>
                    </a:p>
                  </a:txBody>
                  <a:tcPr/>
                </a:tc>
                <a:tc>
                  <a:txBody>
                    <a:bodyPr/>
                    <a:lstStyle/>
                    <a:p>
                      <a:r>
                        <a:rPr lang="en-IN" dirty="0"/>
                        <a:t>No. Of Nodes</a:t>
                      </a:r>
                      <a:endParaRPr lang="en-US" dirty="0"/>
                    </a:p>
                  </a:txBody>
                  <a:tcPr/>
                </a:tc>
                <a:tc>
                  <a:txBody>
                    <a:bodyPr/>
                    <a:lstStyle/>
                    <a:p>
                      <a:r>
                        <a:rPr lang="en-IN" dirty="0"/>
                        <a:t>Kernel Size</a:t>
                      </a:r>
                      <a:endParaRPr lang="en-US" dirty="0"/>
                    </a:p>
                  </a:txBody>
                  <a:tcPr/>
                </a:tc>
                <a:extLst>
                  <a:ext uri="{0D108BD9-81ED-4DB2-BD59-A6C34878D82A}">
                    <a16:rowId xmlns:a16="http://schemas.microsoft.com/office/drawing/2014/main" val="10000"/>
                  </a:ext>
                </a:extLst>
              </a:tr>
              <a:tr h="370840">
                <a:tc>
                  <a:txBody>
                    <a:bodyPr/>
                    <a:lstStyle/>
                    <a:p>
                      <a:r>
                        <a:rPr lang="en-IN" dirty="0"/>
                        <a:t>1</a:t>
                      </a:r>
                      <a:endParaRPr lang="en-US" dirty="0"/>
                    </a:p>
                  </a:txBody>
                  <a:tcPr/>
                </a:tc>
                <a:tc>
                  <a:txBody>
                    <a:bodyPr/>
                    <a:lstStyle/>
                    <a:p>
                      <a:r>
                        <a:rPr lang="en-US" dirty="0"/>
                        <a:t>3</a:t>
                      </a:r>
                      <a:r>
                        <a:rPr lang="en-IN" dirty="0"/>
                        <a:t>6</a:t>
                      </a:r>
                      <a:endParaRPr lang="en-US" dirty="0"/>
                    </a:p>
                  </a:txBody>
                  <a:tcPr/>
                </a:tc>
                <a:tc>
                  <a:txBody>
                    <a:bodyPr/>
                    <a:lstStyle/>
                    <a:p>
                      <a:r>
                        <a:rPr lang="en-IN" dirty="0"/>
                        <a:t>3</a:t>
                      </a:r>
                      <a:endParaRPr lang="en-US" dirty="0"/>
                    </a:p>
                  </a:txBody>
                  <a:tcPr/>
                </a:tc>
                <a:extLst>
                  <a:ext uri="{0D108BD9-81ED-4DB2-BD59-A6C34878D82A}">
                    <a16:rowId xmlns:a16="http://schemas.microsoft.com/office/drawing/2014/main" val="10001"/>
                  </a:ext>
                </a:extLst>
              </a:tr>
              <a:tr h="370840">
                <a:tc>
                  <a:txBody>
                    <a:bodyPr/>
                    <a:lstStyle/>
                    <a:p>
                      <a:r>
                        <a:rPr lang="en-IN" dirty="0"/>
                        <a:t>2</a:t>
                      </a:r>
                      <a:endParaRPr lang="en-US" dirty="0"/>
                    </a:p>
                  </a:txBody>
                  <a:tcPr/>
                </a:tc>
                <a:tc>
                  <a:txBody>
                    <a:bodyPr/>
                    <a:lstStyle/>
                    <a:p>
                      <a:r>
                        <a:rPr lang="en-US" dirty="0"/>
                        <a:t>6</a:t>
                      </a:r>
                      <a:r>
                        <a:rPr lang="en-IN" dirty="0"/>
                        <a:t>4</a:t>
                      </a:r>
                      <a:endParaRPr lang="en-US" dirty="0"/>
                    </a:p>
                  </a:txBody>
                  <a:tcPr/>
                </a:tc>
                <a:tc>
                  <a:txBody>
                    <a:bodyPr/>
                    <a:lstStyle/>
                    <a:p>
                      <a:r>
                        <a:rPr lang="en-IN" dirty="0"/>
                        <a:t>3</a:t>
                      </a:r>
                      <a:endParaRPr lang="en-US" dirty="0"/>
                    </a:p>
                  </a:txBody>
                  <a:tcPr/>
                </a:tc>
                <a:extLst>
                  <a:ext uri="{0D108BD9-81ED-4DB2-BD59-A6C34878D82A}">
                    <a16:rowId xmlns:a16="http://schemas.microsoft.com/office/drawing/2014/main" val="10002"/>
                  </a:ext>
                </a:extLst>
              </a:tr>
              <a:tr h="370840">
                <a:tc>
                  <a:txBody>
                    <a:bodyPr/>
                    <a:lstStyle/>
                    <a:p>
                      <a:r>
                        <a:rPr lang="en-IN" dirty="0"/>
                        <a:t>3</a:t>
                      </a:r>
                      <a:endParaRPr lang="en-US" dirty="0"/>
                    </a:p>
                  </a:txBody>
                  <a:tcPr/>
                </a:tc>
                <a:tc>
                  <a:txBody>
                    <a:bodyPr/>
                    <a:lstStyle/>
                    <a:p>
                      <a:r>
                        <a:rPr lang="en-US" dirty="0"/>
                        <a:t>1</a:t>
                      </a:r>
                      <a:r>
                        <a:rPr lang="en-IN" dirty="0"/>
                        <a:t>28</a:t>
                      </a:r>
                      <a:endParaRPr lang="en-US" dirty="0"/>
                    </a:p>
                  </a:txBody>
                  <a:tcPr/>
                </a:tc>
                <a:tc>
                  <a:txBody>
                    <a:bodyPr/>
                    <a:lstStyle/>
                    <a:p>
                      <a:r>
                        <a:rPr lang="en-IN" dirty="0"/>
                        <a:t>3</a:t>
                      </a:r>
                      <a:endParaRPr lang="en-US" dirty="0"/>
                    </a:p>
                  </a:txBody>
                  <a:tcPr/>
                </a:tc>
                <a:extLst>
                  <a:ext uri="{0D108BD9-81ED-4DB2-BD59-A6C34878D82A}">
                    <a16:rowId xmlns:a16="http://schemas.microsoft.com/office/drawing/2014/main" val="10003"/>
                  </a:ext>
                </a:extLst>
              </a:tr>
              <a:tr h="370840">
                <a:tc>
                  <a:txBody>
                    <a:bodyPr/>
                    <a:lstStyle/>
                    <a:p>
                      <a:r>
                        <a:rPr lang="en-IN" dirty="0"/>
                        <a:t>4</a:t>
                      </a:r>
                      <a:endParaRPr lang="en-US" dirty="0"/>
                    </a:p>
                  </a:txBody>
                  <a:tcPr/>
                </a:tc>
                <a:tc>
                  <a:txBody>
                    <a:bodyPr/>
                    <a:lstStyle/>
                    <a:p>
                      <a:r>
                        <a:rPr lang="en-US" dirty="0"/>
                        <a:t>2</a:t>
                      </a:r>
                      <a:r>
                        <a:rPr lang="en-IN" dirty="0"/>
                        <a:t>56</a:t>
                      </a:r>
                      <a:endParaRPr lang="en-US" dirty="0"/>
                    </a:p>
                  </a:txBody>
                  <a:tcPr/>
                </a:tc>
                <a:tc>
                  <a:txBody>
                    <a:bodyPr/>
                    <a:lstStyle/>
                    <a:p>
                      <a:r>
                        <a:rPr lang="en-IN" dirty="0"/>
                        <a:t>3</a:t>
                      </a:r>
                      <a:endParaRPr lang="en-US" dirty="0"/>
                    </a:p>
                  </a:txBody>
                  <a:tcPr/>
                </a:tc>
                <a:extLst>
                  <a:ext uri="{0D108BD9-81ED-4DB2-BD59-A6C34878D82A}">
                    <a16:rowId xmlns:a16="http://schemas.microsoft.com/office/drawing/2014/main" val="10004"/>
                  </a:ext>
                </a:extLst>
              </a:tr>
              <a:tr h="370840">
                <a:tc>
                  <a:txBody>
                    <a:bodyPr/>
                    <a:lstStyle/>
                    <a:p>
                      <a:r>
                        <a:rPr lang="en-US" dirty="0"/>
                        <a:t>5</a:t>
                      </a:r>
                    </a:p>
                  </a:txBody>
                  <a:tcPr/>
                </a:tc>
                <a:tc>
                  <a:txBody>
                    <a:bodyPr/>
                    <a:lstStyle/>
                    <a:p>
                      <a:r>
                        <a:rPr lang="en-US" dirty="0"/>
                        <a:t>512</a:t>
                      </a:r>
                    </a:p>
                  </a:txBody>
                  <a:tcPr/>
                </a:tc>
                <a:tc>
                  <a:txBody>
                    <a:bodyPr/>
                    <a:lstStyle/>
                    <a:p>
                      <a:r>
                        <a:rPr lang="en-US" dirty="0"/>
                        <a:t>3</a:t>
                      </a:r>
                    </a:p>
                  </a:txBody>
                  <a:tcPr/>
                </a:tc>
                <a:extLst>
                  <a:ext uri="{0D108BD9-81ED-4DB2-BD59-A6C34878D82A}">
                    <a16:rowId xmlns:a16="http://schemas.microsoft.com/office/drawing/2014/main" val="2181540546"/>
                  </a:ext>
                </a:extLst>
              </a:tr>
            </a:tbl>
          </a:graphicData>
        </a:graphic>
      </p:graphicFrame>
      <p:sp>
        <p:nvSpPr>
          <p:cNvPr id="11" name="TextBox 10">
            <a:extLst>
              <a:ext uri="{FF2B5EF4-FFF2-40B4-BE49-F238E27FC236}">
                <a16:creationId xmlns:a16="http://schemas.microsoft.com/office/drawing/2014/main" id="{8C0C3ED0-1D43-4DD0-94F2-4EC65441DDEF}"/>
              </a:ext>
            </a:extLst>
          </p:cNvPr>
          <p:cNvSpPr txBox="1"/>
          <p:nvPr/>
        </p:nvSpPr>
        <p:spPr>
          <a:xfrm>
            <a:off x="1972072" y="5987018"/>
            <a:ext cx="1231776" cy="369332"/>
          </a:xfrm>
          <a:prstGeom prst="rect">
            <a:avLst/>
          </a:prstGeom>
          <a:noFill/>
        </p:spPr>
        <p:txBody>
          <a:bodyPr wrap="square" rtlCol="0">
            <a:spAutoFit/>
          </a:bodyPr>
          <a:lstStyle/>
          <a:p>
            <a:r>
              <a:rPr lang="en-US" dirty="0"/>
              <a:t>Age Model</a:t>
            </a:r>
            <a:endParaRPr lang="en-IN" dirty="0"/>
          </a:p>
        </p:txBody>
      </p:sp>
      <p:sp>
        <p:nvSpPr>
          <p:cNvPr id="12" name="TextBox 11">
            <a:extLst>
              <a:ext uri="{FF2B5EF4-FFF2-40B4-BE49-F238E27FC236}">
                <a16:creationId xmlns:a16="http://schemas.microsoft.com/office/drawing/2014/main" id="{26F08DF6-E22F-4011-B712-D5E57B518E81}"/>
              </a:ext>
            </a:extLst>
          </p:cNvPr>
          <p:cNvSpPr txBox="1"/>
          <p:nvPr/>
        </p:nvSpPr>
        <p:spPr>
          <a:xfrm>
            <a:off x="5796136" y="5987018"/>
            <a:ext cx="2016224" cy="369332"/>
          </a:xfrm>
          <a:prstGeom prst="rect">
            <a:avLst/>
          </a:prstGeom>
          <a:noFill/>
        </p:spPr>
        <p:txBody>
          <a:bodyPr wrap="square" rtlCol="0">
            <a:spAutoFit/>
          </a:bodyPr>
          <a:lstStyle/>
          <a:p>
            <a:r>
              <a:rPr lang="en-US" dirty="0"/>
              <a:t>Gender Model</a:t>
            </a:r>
            <a:endParaRPr lang="en-IN" dirty="0"/>
          </a:p>
        </p:txBody>
      </p:sp>
    </p:spTree>
    <p:extLst>
      <p:ext uri="{BB962C8B-B14F-4D97-AF65-F5344CB8AC3E}">
        <p14:creationId xmlns:p14="http://schemas.microsoft.com/office/powerpoint/2010/main" val="2686691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u="sng" dirty="0">
                <a:latin typeface="Times New Roman" pitchFamily="18" charset="0"/>
                <a:cs typeface="Times New Roman" pitchFamily="18" charset="0"/>
              </a:rPr>
              <a:t>Training &amp; Testing Results</a:t>
            </a:r>
            <a:endParaRPr lang="en-US" u="sng"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285750" indent="-285750"/>
            <a:r>
              <a:rPr lang="en-US" sz="2000" dirty="0"/>
              <a:t>Dataset: 1523 images from </a:t>
            </a:r>
            <a:r>
              <a:rPr lang="en-US" sz="2000" dirty="0" err="1"/>
              <a:t>UTKFace</a:t>
            </a:r>
            <a:endParaRPr lang="en-US" sz="2000" dirty="0"/>
          </a:p>
          <a:p>
            <a:pPr marL="285750" indent="-285750"/>
            <a:r>
              <a:rPr lang="en-US" sz="2000" dirty="0"/>
              <a:t>Number of epochs: 50</a:t>
            </a:r>
          </a:p>
          <a:p>
            <a:pPr marL="285750" indent="-285750"/>
            <a:r>
              <a:rPr lang="en-US" sz="2000" dirty="0"/>
              <a:t>Accuracy: 79.52 %</a:t>
            </a:r>
          </a:p>
          <a:p>
            <a:endParaRPr lang="en-US" dirty="0"/>
          </a:p>
        </p:txBody>
      </p:sp>
      <p:sp>
        <p:nvSpPr>
          <p:cNvPr id="4" name="Date Placeholder 3"/>
          <p:cNvSpPr>
            <a:spLocks noGrp="1"/>
          </p:cNvSpPr>
          <p:nvPr>
            <p:ph type="dt" sz="half" idx="10"/>
          </p:nvPr>
        </p:nvSpPr>
        <p:spPr/>
        <p:txBody>
          <a:bodyPr/>
          <a:lstStyle/>
          <a:p>
            <a:fld id="{1EE7887C-D465-4E11-85EA-C3944B1B1298}" type="datetime4">
              <a:rPr lang="en-US" smtClean="0"/>
              <a:pPr/>
              <a:t>December 7, 2021</a:t>
            </a:fld>
            <a:endParaRPr lang="en-US"/>
          </a:p>
        </p:txBody>
      </p:sp>
      <p:sp>
        <p:nvSpPr>
          <p:cNvPr id="5" name="Footer Placeholder 4"/>
          <p:cNvSpPr>
            <a:spLocks noGrp="1"/>
          </p:cNvSpPr>
          <p:nvPr>
            <p:ph type="ftr" sz="quarter" idx="11"/>
          </p:nvPr>
        </p:nvSpPr>
        <p:spPr/>
        <p:txBody>
          <a:bodyPr/>
          <a:lstStyle/>
          <a:p>
            <a:r>
              <a:rPr lang="en-US"/>
              <a:t>Deep Learning Project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pic>
        <p:nvPicPr>
          <p:cNvPr id="7" name="Picture 6">
            <a:extLst>
              <a:ext uri="{FF2B5EF4-FFF2-40B4-BE49-F238E27FC236}">
                <a16:creationId xmlns:a16="http://schemas.microsoft.com/office/drawing/2014/main" id="{B55613D1-60A9-4343-B84A-C4E8DF27CD67}"/>
              </a:ext>
            </a:extLst>
          </p:cNvPr>
          <p:cNvPicPr>
            <a:picLocks noChangeAspect="1"/>
          </p:cNvPicPr>
          <p:nvPr/>
        </p:nvPicPr>
        <p:blipFill>
          <a:blip r:embed="rId2"/>
          <a:stretch>
            <a:fillRect/>
          </a:stretch>
        </p:blipFill>
        <p:spPr>
          <a:xfrm>
            <a:off x="838200" y="2819400"/>
            <a:ext cx="3505200" cy="22701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A51E1C81-E5F8-4AF2-AA60-B9DBD0790A05}"/>
              </a:ext>
            </a:extLst>
          </p:cNvPr>
          <p:cNvPicPr>
            <a:picLocks noChangeAspect="1"/>
          </p:cNvPicPr>
          <p:nvPr/>
        </p:nvPicPr>
        <p:blipFill>
          <a:blip r:embed="rId3"/>
          <a:stretch>
            <a:fillRect/>
          </a:stretch>
        </p:blipFill>
        <p:spPr>
          <a:xfrm>
            <a:off x="4953000" y="2803287"/>
            <a:ext cx="3535003" cy="23021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762000" y="5144869"/>
            <a:ext cx="3770328" cy="646331"/>
          </a:xfrm>
          <a:prstGeom prst="rect">
            <a:avLst/>
          </a:prstGeom>
          <a:noFill/>
        </p:spPr>
        <p:txBody>
          <a:bodyPr wrap="none" rtlCol="0">
            <a:spAutoFit/>
          </a:bodyPr>
          <a:lstStyle/>
          <a:p>
            <a:r>
              <a:rPr lang="en-US" dirty="0"/>
              <a:t>Fig 1: Training and Validation Accuracy</a:t>
            </a:r>
            <a:endParaRPr lang="en-IN" dirty="0"/>
          </a:p>
          <a:p>
            <a:endParaRPr lang="en-US" dirty="0"/>
          </a:p>
        </p:txBody>
      </p:sp>
      <p:sp>
        <p:nvSpPr>
          <p:cNvPr id="10" name="TextBox 9"/>
          <p:cNvSpPr txBox="1"/>
          <p:nvPr/>
        </p:nvSpPr>
        <p:spPr>
          <a:xfrm>
            <a:off x="5562600" y="5181600"/>
            <a:ext cx="2350067" cy="646331"/>
          </a:xfrm>
          <a:prstGeom prst="rect">
            <a:avLst/>
          </a:prstGeom>
          <a:noFill/>
        </p:spPr>
        <p:txBody>
          <a:bodyPr wrap="none" rtlCol="0">
            <a:spAutoFit/>
          </a:bodyPr>
          <a:lstStyle/>
          <a:p>
            <a:r>
              <a:rPr lang="en-US" dirty="0"/>
              <a:t>Fig 2: Confusion Matrix</a:t>
            </a:r>
            <a:endParaRPr lang="en-IN" dirty="0"/>
          </a:p>
          <a:p>
            <a:endParaRPr lang="en-US" dirty="0"/>
          </a:p>
        </p:txBody>
      </p:sp>
      <p:pic>
        <p:nvPicPr>
          <p:cNvPr id="11" name="Picture 3" descr="pes logo.png"/>
          <p:cNvPicPr>
            <a:picLocks noChangeAspect="1"/>
          </p:cNvPicPr>
          <p:nvPr/>
        </p:nvPicPr>
        <p:blipFill>
          <a:blip r:embed="rId4">
            <a:lum bright="20000"/>
          </a:blip>
          <a:srcRect/>
          <a:stretch>
            <a:fillRect/>
          </a:stretch>
        </p:blipFill>
        <p:spPr bwMode="auto">
          <a:xfrm>
            <a:off x="0" y="0"/>
            <a:ext cx="1143000" cy="1143000"/>
          </a:xfrm>
          <a:prstGeom prst="rect">
            <a:avLst/>
          </a:prstGeom>
          <a:noFill/>
          <a:ln w="9525">
            <a:noFill/>
            <a:miter lim="800000"/>
            <a:headEnd/>
            <a:tailEnd/>
          </a:ln>
        </p:spPr>
      </p:pic>
      <p:pic>
        <p:nvPicPr>
          <p:cNvPr id="12" name="Picture 5" descr="C:\Users\rajsekar\Pictures\ECE LOGO.jpg"/>
          <p:cNvPicPr>
            <a:picLocks noChangeAspect="1" noChangeArrowheads="1"/>
          </p:cNvPicPr>
          <p:nvPr/>
        </p:nvPicPr>
        <p:blipFill>
          <a:blip r:embed="rId5"/>
          <a:srcRect/>
          <a:stretch>
            <a:fillRect/>
          </a:stretch>
        </p:blipFill>
        <p:spPr bwMode="auto">
          <a:xfrm>
            <a:off x="8229600" y="76200"/>
            <a:ext cx="838200" cy="8382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a:latin typeface="Times New Roman" pitchFamily="18" charset="0"/>
                <a:cs typeface="Times New Roman" pitchFamily="18" charset="0"/>
              </a:rPr>
              <a:t>Outputs Obtained</a:t>
            </a:r>
            <a:endParaRPr lang="en-US" u="sng"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EE7887C-D465-4E11-85EA-C3944B1B1298}" type="datetime4">
              <a:rPr lang="en-US" smtClean="0"/>
              <a:pPr/>
              <a:t>December 7, 2021</a:t>
            </a:fld>
            <a:endParaRPr lang="en-US"/>
          </a:p>
        </p:txBody>
      </p:sp>
      <p:sp>
        <p:nvSpPr>
          <p:cNvPr id="5" name="Footer Placeholder 4"/>
          <p:cNvSpPr>
            <a:spLocks noGrp="1"/>
          </p:cNvSpPr>
          <p:nvPr>
            <p:ph type="ftr" sz="quarter" idx="11"/>
          </p:nvPr>
        </p:nvSpPr>
        <p:spPr/>
        <p:txBody>
          <a:bodyPr/>
          <a:lstStyle/>
          <a:p>
            <a:r>
              <a:rPr lang="en-US"/>
              <a:t>Deep Learning Project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15</a:t>
            </a:fld>
            <a:endParaRPr lang="en-US"/>
          </a:p>
        </p:txBody>
      </p:sp>
      <p:pic>
        <p:nvPicPr>
          <p:cNvPr id="9" name="Picture 3" descr="pes logo.png"/>
          <p:cNvPicPr>
            <a:picLocks noChangeAspect="1"/>
          </p:cNvPicPr>
          <p:nvPr/>
        </p:nvPicPr>
        <p:blipFill>
          <a:blip r:embed="rId2">
            <a:lum bright="20000"/>
          </a:blip>
          <a:srcRect/>
          <a:stretch>
            <a:fillRect/>
          </a:stretch>
        </p:blipFill>
        <p:spPr bwMode="auto">
          <a:xfrm>
            <a:off x="0" y="0"/>
            <a:ext cx="1143000" cy="1143000"/>
          </a:xfrm>
          <a:prstGeom prst="rect">
            <a:avLst/>
          </a:prstGeom>
          <a:noFill/>
          <a:ln w="9525">
            <a:noFill/>
            <a:miter lim="800000"/>
            <a:headEnd/>
            <a:tailEnd/>
          </a:ln>
        </p:spPr>
      </p:pic>
      <p:pic>
        <p:nvPicPr>
          <p:cNvPr id="10" name="Picture 5" descr="C:\Users\rajsekar\Pictures\ECE LOGO.jpg"/>
          <p:cNvPicPr>
            <a:picLocks noChangeAspect="1" noChangeArrowheads="1"/>
          </p:cNvPicPr>
          <p:nvPr/>
        </p:nvPicPr>
        <p:blipFill>
          <a:blip r:embed="rId3"/>
          <a:srcRect/>
          <a:stretch>
            <a:fillRect/>
          </a:stretch>
        </p:blipFill>
        <p:spPr bwMode="auto">
          <a:xfrm>
            <a:off x="8229600" y="76200"/>
            <a:ext cx="838200" cy="838200"/>
          </a:xfrm>
          <a:prstGeom prst="rect">
            <a:avLst/>
          </a:prstGeom>
          <a:noFill/>
          <a:ln w="9525">
            <a:noFill/>
            <a:miter lim="800000"/>
            <a:headEnd/>
            <a:tailEnd/>
          </a:ln>
        </p:spPr>
      </p:pic>
      <p:pic>
        <p:nvPicPr>
          <p:cNvPr id="12" name="Picture 11">
            <a:extLst>
              <a:ext uri="{FF2B5EF4-FFF2-40B4-BE49-F238E27FC236}">
                <a16:creationId xmlns:a16="http://schemas.microsoft.com/office/drawing/2014/main" id="{7CB70342-33F0-440D-9EC2-13D14EEBBE81}"/>
              </a:ext>
            </a:extLst>
          </p:cNvPr>
          <p:cNvPicPr>
            <a:picLocks noChangeAspect="1"/>
          </p:cNvPicPr>
          <p:nvPr/>
        </p:nvPicPr>
        <p:blipFill>
          <a:blip r:embed="rId4"/>
          <a:stretch>
            <a:fillRect/>
          </a:stretch>
        </p:blipFill>
        <p:spPr>
          <a:xfrm>
            <a:off x="838201" y="1577208"/>
            <a:ext cx="2991158" cy="22489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descr="tempsnip.png"/>
          <p:cNvPicPr>
            <a:picLocks noChangeAspect="1"/>
          </p:cNvPicPr>
          <p:nvPr/>
        </p:nvPicPr>
        <p:blipFill>
          <a:blip r:embed="rId5"/>
          <a:stretch>
            <a:fillRect/>
          </a:stretch>
        </p:blipFill>
        <p:spPr>
          <a:xfrm>
            <a:off x="2932907" y="4071942"/>
            <a:ext cx="2924977" cy="2323489"/>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200" y="1577210"/>
            <a:ext cx="2969042" cy="22489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a:latin typeface="Times New Roman" pitchFamily="18" charset="0"/>
                <a:cs typeface="Times New Roman" pitchFamily="18" charset="0"/>
              </a:rPr>
              <a:t>Emotion Detection Model</a:t>
            </a:r>
            <a:endParaRPr lang="en-US" u="sng"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marL="342900" lvl="1" indent="-342900">
              <a:buFont typeface="Arial" pitchFamily="34" charset="0"/>
              <a:buChar char="•"/>
            </a:pPr>
            <a:r>
              <a:rPr lang="en-IN" sz="2000" dirty="0">
                <a:solidFill>
                  <a:srgbClr val="292929"/>
                </a:solidFill>
              </a:rPr>
              <a:t>Four convolution layers have been used:</a:t>
            </a:r>
          </a:p>
          <a:p>
            <a:pPr marL="342900" lvl="1" indent="-342900">
              <a:buFont typeface="Arial" pitchFamily="34" charset="0"/>
              <a:buChar char="•"/>
            </a:pPr>
            <a:endParaRPr lang="en-IN" sz="1800" dirty="0">
              <a:solidFill>
                <a:srgbClr val="292929"/>
              </a:solidFill>
              <a:latin typeface="charter"/>
            </a:endParaRPr>
          </a:p>
          <a:p>
            <a:pPr marL="342900" lvl="1" indent="-342900">
              <a:buFont typeface="Arial" pitchFamily="34" charset="0"/>
              <a:buChar char="•"/>
            </a:pPr>
            <a:endParaRPr lang="en-IN" sz="1800" dirty="0">
              <a:solidFill>
                <a:srgbClr val="292929"/>
              </a:solidFill>
              <a:latin typeface="charter"/>
            </a:endParaRPr>
          </a:p>
          <a:p>
            <a:pPr marL="342900" lvl="1" indent="-342900">
              <a:buFont typeface="Arial" pitchFamily="34" charset="0"/>
              <a:buChar char="•"/>
            </a:pPr>
            <a:endParaRPr lang="en-IN" sz="1800" dirty="0">
              <a:solidFill>
                <a:srgbClr val="292929"/>
              </a:solidFill>
              <a:latin typeface="charter"/>
            </a:endParaRPr>
          </a:p>
          <a:p>
            <a:pPr marL="342900" lvl="1" indent="-342900">
              <a:buFont typeface="Arial" pitchFamily="34" charset="0"/>
              <a:buChar char="•"/>
            </a:pPr>
            <a:endParaRPr lang="en-IN" sz="1800" dirty="0">
              <a:solidFill>
                <a:srgbClr val="292929"/>
              </a:solidFill>
              <a:latin typeface="charter"/>
            </a:endParaRPr>
          </a:p>
          <a:p>
            <a:pPr marL="342900" lvl="1" indent="-342900">
              <a:buFont typeface="Arial" pitchFamily="34" charset="0"/>
              <a:buChar char="•"/>
            </a:pPr>
            <a:endParaRPr lang="en-IN" sz="1800" dirty="0">
              <a:solidFill>
                <a:srgbClr val="292929"/>
              </a:solidFill>
              <a:latin typeface="charter"/>
            </a:endParaRPr>
          </a:p>
          <a:p>
            <a:pPr marL="342900" lvl="1" indent="-342900">
              <a:buFont typeface="Arial" pitchFamily="34" charset="0"/>
              <a:buChar char="•"/>
            </a:pPr>
            <a:endParaRPr lang="en-IN" sz="1800" dirty="0">
              <a:solidFill>
                <a:srgbClr val="292929"/>
              </a:solidFill>
              <a:latin typeface="charter"/>
            </a:endParaRPr>
          </a:p>
          <a:p>
            <a:pPr marL="342900" lvl="1" indent="-342900">
              <a:buFont typeface="Arial" pitchFamily="34" charset="0"/>
              <a:buChar char="•"/>
            </a:pPr>
            <a:endParaRPr lang="en-IN" sz="1800" dirty="0">
              <a:solidFill>
                <a:srgbClr val="292929"/>
              </a:solidFill>
              <a:latin typeface="charter"/>
            </a:endParaRPr>
          </a:p>
          <a:p>
            <a:pPr marL="342900" lvl="1" indent="-342900">
              <a:buFont typeface="Arial" pitchFamily="34" charset="0"/>
              <a:buChar char="•"/>
            </a:pPr>
            <a:endParaRPr lang="en-IN" sz="2000" dirty="0">
              <a:solidFill>
                <a:srgbClr val="292929"/>
              </a:solidFill>
            </a:endParaRPr>
          </a:p>
          <a:p>
            <a:pPr marL="342900" lvl="1" indent="-342900">
              <a:buFont typeface="Arial" pitchFamily="34" charset="0"/>
              <a:buChar char="•"/>
            </a:pPr>
            <a:r>
              <a:rPr lang="en-IN" sz="2000" dirty="0">
                <a:solidFill>
                  <a:srgbClr val="292929"/>
                </a:solidFill>
              </a:rPr>
              <a:t>Activation function used are </a:t>
            </a:r>
            <a:r>
              <a:rPr lang="en-IN" sz="2000" dirty="0" err="1">
                <a:solidFill>
                  <a:srgbClr val="292929"/>
                </a:solidFill>
              </a:rPr>
              <a:t>relu</a:t>
            </a:r>
            <a:r>
              <a:rPr lang="en-IN" sz="2000" dirty="0">
                <a:solidFill>
                  <a:srgbClr val="292929"/>
                </a:solidFill>
              </a:rPr>
              <a:t> and </a:t>
            </a:r>
            <a:r>
              <a:rPr lang="en-IN" sz="2000" dirty="0" err="1">
                <a:solidFill>
                  <a:srgbClr val="292929"/>
                </a:solidFill>
              </a:rPr>
              <a:t>softmax</a:t>
            </a:r>
            <a:r>
              <a:rPr lang="en-IN" sz="2000" dirty="0">
                <a:solidFill>
                  <a:srgbClr val="292929"/>
                </a:solidFill>
              </a:rPr>
              <a:t>.</a:t>
            </a:r>
          </a:p>
          <a:p>
            <a:r>
              <a:rPr lang="en-US" sz="2000" dirty="0">
                <a:solidFill>
                  <a:srgbClr val="292929"/>
                </a:solidFill>
              </a:rPr>
              <a:t>Emotion labels:</a:t>
            </a:r>
          </a:p>
          <a:p>
            <a:pPr>
              <a:buNone/>
            </a:pPr>
            <a:r>
              <a:rPr lang="en-US" sz="2000" dirty="0">
                <a:solidFill>
                  <a:srgbClr val="292929"/>
                </a:solidFill>
              </a:rPr>
              <a:t>	['Angry’, ‘Disgust', 'Fear', 'Happy’, 'Neutral’, 'Sad’, 'Surprise’]</a:t>
            </a:r>
          </a:p>
          <a:p>
            <a:r>
              <a:rPr lang="en-US" sz="2000" dirty="0">
                <a:solidFill>
                  <a:srgbClr val="292929"/>
                </a:solidFill>
              </a:rPr>
              <a:t>Dataset: 4176 images from Kaggle</a:t>
            </a:r>
          </a:p>
          <a:p>
            <a:r>
              <a:rPr lang="en-US" sz="2000" dirty="0">
                <a:solidFill>
                  <a:srgbClr val="292929"/>
                </a:solidFill>
              </a:rPr>
              <a:t>Test/Train split = 75:25</a:t>
            </a:r>
          </a:p>
          <a:p>
            <a:pPr marL="342900" lvl="1" indent="-342900">
              <a:buFont typeface="Arial" pitchFamily="34" charset="0"/>
              <a:buChar char="•"/>
            </a:pPr>
            <a:endParaRPr lang="en-IN" sz="1800" dirty="0">
              <a:solidFill>
                <a:srgbClr val="292929"/>
              </a:solidFill>
              <a:latin typeface="charter"/>
            </a:endParaRPr>
          </a:p>
          <a:p>
            <a:endParaRPr lang="en-US" dirty="0"/>
          </a:p>
        </p:txBody>
      </p:sp>
      <p:sp>
        <p:nvSpPr>
          <p:cNvPr id="4" name="Date Placeholder 3"/>
          <p:cNvSpPr>
            <a:spLocks noGrp="1"/>
          </p:cNvSpPr>
          <p:nvPr>
            <p:ph type="dt" sz="half" idx="10"/>
          </p:nvPr>
        </p:nvSpPr>
        <p:spPr/>
        <p:txBody>
          <a:bodyPr/>
          <a:lstStyle/>
          <a:p>
            <a:fld id="{1EE7887C-D465-4E11-85EA-C3944B1B1298}" type="datetime4">
              <a:rPr lang="en-US" smtClean="0"/>
              <a:pPr/>
              <a:t>December 7, 2021</a:t>
            </a:fld>
            <a:endParaRPr lang="en-US"/>
          </a:p>
        </p:txBody>
      </p:sp>
      <p:sp>
        <p:nvSpPr>
          <p:cNvPr id="5" name="Footer Placeholder 4"/>
          <p:cNvSpPr>
            <a:spLocks noGrp="1"/>
          </p:cNvSpPr>
          <p:nvPr>
            <p:ph type="ftr" sz="quarter" idx="11"/>
          </p:nvPr>
        </p:nvSpPr>
        <p:spPr/>
        <p:txBody>
          <a:bodyPr/>
          <a:lstStyle/>
          <a:p>
            <a:r>
              <a:rPr lang="en-US"/>
              <a:t>Deep Learning Project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graphicFrame>
        <p:nvGraphicFramePr>
          <p:cNvPr id="7" name="Table 6"/>
          <p:cNvGraphicFramePr>
            <a:graphicFrameLocks noGrp="1"/>
          </p:cNvGraphicFramePr>
          <p:nvPr/>
        </p:nvGraphicFramePr>
        <p:xfrm>
          <a:off x="914400" y="2108200"/>
          <a:ext cx="6096000" cy="185420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IN" dirty="0"/>
                        <a:t>Convolution</a:t>
                      </a:r>
                      <a:r>
                        <a:rPr lang="en-IN" baseline="0" dirty="0"/>
                        <a:t> Layer No.</a:t>
                      </a:r>
                      <a:endParaRPr lang="en-US" dirty="0"/>
                    </a:p>
                  </a:txBody>
                  <a:tcPr/>
                </a:tc>
                <a:tc>
                  <a:txBody>
                    <a:bodyPr/>
                    <a:lstStyle/>
                    <a:p>
                      <a:r>
                        <a:rPr lang="en-IN" dirty="0"/>
                        <a:t>No. Of Nodes</a:t>
                      </a:r>
                      <a:endParaRPr lang="en-US" dirty="0"/>
                    </a:p>
                  </a:txBody>
                  <a:tcPr/>
                </a:tc>
                <a:tc>
                  <a:txBody>
                    <a:bodyPr/>
                    <a:lstStyle/>
                    <a:p>
                      <a:r>
                        <a:rPr lang="en-IN" dirty="0"/>
                        <a:t>Kernel Size</a:t>
                      </a:r>
                      <a:endParaRPr lang="en-US" dirty="0"/>
                    </a:p>
                  </a:txBody>
                  <a:tcPr/>
                </a:tc>
                <a:extLst>
                  <a:ext uri="{0D108BD9-81ED-4DB2-BD59-A6C34878D82A}">
                    <a16:rowId xmlns:a16="http://schemas.microsoft.com/office/drawing/2014/main" val="10000"/>
                  </a:ext>
                </a:extLst>
              </a:tr>
              <a:tr h="370840">
                <a:tc>
                  <a:txBody>
                    <a:bodyPr/>
                    <a:lstStyle/>
                    <a:p>
                      <a:r>
                        <a:rPr lang="en-IN" dirty="0"/>
                        <a:t>1</a:t>
                      </a:r>
                      <a:endParaRPr lang="en-US" dirty="0"/>
                    </a:p>
                  </a:txBody>
                  <a:tcPr/>
                </a:tc>
                <a:tc>
                  <a:txBody>
                    <a:bodyPr/>
                    <a:lstStyle/>
                    <a:p>
                      <a:r>
                        <a:rPr lang="en-IN" dirty="0"/>
                        <a:t>32</a:t>
                      </a:r>
                      <a:endParaRPr lang="en-US" dirty="0"/>
                    </a:p>
                  </a:txBody>
                  <a:tcPr/>
                </a:tc>
                <a:tc>
                  <a:txBody>
                    <a:bodyPr/>
                    <a:lstStyle/>
                    <a:p>
                      <a:r>
                        <a:rPr lang="en-IN" dirty="0"/>
                        <a:t>3</a:t>
                      </a:r>
                      <a:endParaRPr lang="en-US" dirty="0"/>
                    </a:p>
                  </a:txBody>
                  <a:tcPr/>
                </a:tc>
                <a:extLst>
                  <a:ext uri="{0D108BD9-81ED-4DB2-BD59-A6C34878D82A}">
                    <a16:rowId xmlns:a16="http://schemas.microsoft.com/office/drawing/2014/main" val="10001"/>
                  </a:ext>
                </a:extLst>
              </a:tr>
              <a:tr h="370840">
                <a:tc>
                  <a:txBody>
                    <a:bodyPr/>
                    <a:lstStyle/>
                    <a:p>
                      <a:r>
                        <a:rPr lang="en-IN" dirty="0"/>
                        <a:t>2</a:t>
                      </a:r>
                      <a:endParaRPr lang="en-US" dirty="0"/>
                    </a:p>
                  </a:txBody>
                  <a:tcPr/>
                </a:tc>
                <a:tc>
                  <a:txBody>
                    <a:bodyPr/>
                    <a:lstStyle/>
                    <a:p>
                      <a:r>
                        <a:rPr lang="en-IN" dirty="0"/>
                        <a:t>64</a:t>
                      </a:r>
                      <a:endParaRPr lang="en-US" dirty="0"/>
                    </a:p>
                  </a:txBody>
                  <a:tcPr/>
                </a:tc>
                <a:tc>
                  <a:txBody>
                    <a:bodyPr/>
                    <a:lstStyle/>
                    <a:p>
                      <a:r>
                        <a:rPr lang="en-IN" dirty="0"/>
                        <a:t>3</a:t>
                      </a:r>
                      <a:endParaRPr lang="en-US" dirty="0"/>
                    </a:p>
                  </a:txBody>
                  <a:tcPr/>
                </a:tc>
                <a:extLst>
                  <a:ext uri="{0D108BD9-81ED-4DB2-BD59-A6C34878D82A}">
                    <a16:rowId xmlns:a16="http://schemas.microsoft.com/office/drawing/2014/main" val="10002"/>
                  </a:ext>
                </a:extLst>
              </a:tr>
              <a:tr h="370840">
                <a:tc>
                  <a:txBody>
                    <a:bodyPr/>
                    <a:lstStyle/>
                    <a:p>
                      <a:r>
                        <a:rPr lang="en-IN" dirty="0"/>
                        <a:t>3</a:t>
                      </a:r>
                      <a:endParaRPr lang="en-US" dirty="0"/>
                    </a:p>
                  </a:txBody>
                  <a:tcPr/>
                </a:tc>
                <a:tc>
                  <a:txBody>
                    <a:bodyPr/>
                    <a:lstStyle/>
                    <a:p>
                      <a:r>
                        <a:rPr lang="en-IN" dirty="0"/>
                        <a:t>128</a:t>
                      </a:r>
                      <a:endParaRPr lang="en-US" dirty="0"/>
                    </a:p>
                  </a:txBody>
                  <a:tcPr/>
                </a:tc>
                <a:tc>
                  <a:txBody>
                    <a:bodyPr/>
                    <a:lstStyle/>
                    <a:p>
                      <a:r>
                        <a:rPr lang="en-IN" dirty="0"/>
                        <a:t>3</a:t>
                      </a:r>
                      <a:endParaRPr lang="en-US" dirty="0"/>
                    </a:p>
                  </a:txBody>
                  <a:tcPr/>
                </a:tc>
                <a:extLst>
                  <a:ext uri="{0D108BD9-81ED-4DB2-BD59-A6C34878D82A}">
                    <a16:rowId xmlns:a16="http://schemas.microsoft.com/office/drawing/2014/main" val="10003"/>
                  </a:ext>
                </a:extLst>
              </a:tr>
              <a:tr h="370840">
                <a:tc>
                  <a:txBody>
                    <a:bodyPr/>
                    <a:lstStyle/>
                    <a:p>
                      <a:r>
                        <a:rPr lang="en-IN" dirty="0"/>
                        <a:t>4</a:t>
                      </a:r>
                      <a:endParaRPr lang="en-US" dirty="0"/>
                    </a:p>
                  </a:txBody>
                  <a:tcPr/>
                </a:tc>
                <a:tc>
                  <a:txBody>
                    <a:bodyPr/>
                    <a:lstStyle/>
                    <a:p>
                      <a:r>
                        <a:rPr lang="en-IN" dirty="0"/>
                        <a:t>256</a:t>
                      </a:r>
                      <a:endParaRPr lang="en-US" dirty="0"/>
                    </a:p>
                  </a:txBody>
                  <a:tcPr/>
                </a:tc>
                <a:tc>
                  <a:txBody>
                    <a:bodyPr/>
                    <a:lstStyle/>
                    <a:p>
                      <a:r>
                        <a:rPr lang="en-IN" dirty="0"/>
                        <a:t>3</a:t>
                      </a:r>
                      <a:endParaRPr lang="en-US" dirty="0"/>
                    </a:p>
                  </a:txBody>
                  <a:tcPr/>
                </a:tc>
                <a:extLst>
                  <a:ext uri="{0D108BD9-81ED-4DB2-BD59-A6C34878D82A}">
                    <a16:rowId xmlns:a16="http://schemas.microsoft.com/office/drawing/2014/main" val="10004"/>
                  </a:ext>
                </a:extLst>
              </a:tr>
            </a:tbl>
          </a:graphicData>
        </a:graphic>
      </p:graphicFrame>
      <p:pic>
        <p:nvPicPr>
          <p:cNvPr id="8" name="Picture 3" descr="pes logo.png"/>
          <p:cNvPicPr>
            <a:picLocks noChangeAspect="1"/>
          </p:cNvPicPr>
          <p:nvPr/>
        </p:nvPicPr>
        <p:blipFill>
          <a:blip r:embed="rId2">
            <a:lum bright="20000"/>
          </a:blip>
          <a:srcRect/>
          <a:stretch>
            <a:fillRect/>
          </a:stretch>
        </p:blipFill>
        <p:spPr bwMode="auto">
          <a:xfrm>
            <a:off x="0" y="0"/>
            <a:ext cx="1143000" cy="1143000"/>
          </a:xfrm>
          <a:prstGeom prst="rect">
            <a:avLst/>
          </a:prstGeom>
          <a:noFill/>
          <a:ln w="9525">
            <a:noFill/>
            <a:miter lim="800000"/>
            <a:headEnd/>
            <a:tailEnd/>
          </a:ln>
        </p:spPr>
      </p:pic>
      <p:pic>
        <p:nvPicPr>
          <p:cNvPr id="9" name="Picture 5" descr="C:\Users\rajsekar\Pictures\ECE LOGO.jpg"/>
          <p:cNvPicPr>
            <a:picLocks noChangeAspect="1" noChangeArrowheads="1"/>
          </p:cNvPicPr>
          <p:nvPr/>
        </p:nvPicPr>
        <p:blipFill>
          <a:blip r:embed="rId3"/>
          <a:srcRect/>
          <a:stretch>
            <a:fillRect/>
          </a:stretch>
        </p:blipFill>
        <p:spPr bwMode="auto">
          <a:xfrm>
            <a:off x="8229600" y="76200"/>
            <a:ext cx="838200" cy="8382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a:latin typeface="Times New Roman" pitchFamily="18" charset="0"/>
                <a:cs typeface="Times New Roman" pitchFamily="18" charset="0"/>
              </a:rPr>
              <a:t>Training &amp; Testing Results</a:t>
            </a:r>
            <a:endParaRPr lang="en-US" dirty="0"/>
          </a:p>
        </p:txBody>
      </p:sp>
      <p:sp>
        <p:nvSpPr>
          <p:cNvPr id="3" name="Content Placeholder 2"/>
          <p:cNvSpPr>
            <a:spLocks noGrp="1"/>
          </p:cNvSpPr>
          <p:nvPr>
            <p:ph idx="1"/>
          </p:nvPr>
        </p:nvSpPr>
        <p:spPr/>
        <p:txBody>
          <a:bodyPr>
            <a:normAutofit/>
          </a:bodyPr>
          <a:lstStyle/>
          <a:p>
            <a:pPr marL="285750" indent="-285750"/>
            <a:r>
              <a:rPr lang="en-US" sz="2000" dirty="0"/>
              <a:t>Number of epochs = 50</a:t>
            </a:r>
          </a:p>
          <a:p>
            <a:pPr marL="285750" indent="-285750"/>
            <a:r>
              <a:rPr lang="en-US" sz="2000" dirty="0"/>
              <a:t>Accuracy = 78.12%</a:t>
            </a:r>
            <a:endParaRPr lang="en-IN" sz="2000" dirty="0"/>
          </a:p>
          <a:p>
            <a:endParaRPr lang="en-US" sz="2000" dirty="0"/>
          </a:p>
        </p:txBody>
      </p:sp>
      <p:sp>
        <p:nvSpPr>
          <p:cNvPr id="4" name="Date Placeholder 3"/>
          <p:cNvSpPr>
            <a:spLocks noGrp="1"/>
          </p:cNvSpPr>
          <p:nvPr>
            <p:ph type="dt" sz="half" idx="10"/>
          </p:nvPr>
        </p:nvSpPr>
        <p:spPr/>
        <p:txBody>
          <a:bodyPr/>
          <a:lstStyle/>
          <a:p>
            <a:fld id="{1EE7887C-D465-4E11-85EA-C3944B1B1298}" type="datetime4">
              <a:rPr lang="en-US" smtClean="0"/>
              <a:pPr/>
              <a:t>December 7, 2021</a:t>
            </a:fld>
            <a:endParaRPr lang="en-US"/>
          </a:p>
        </p:txBody>
      </p:sp>
      <p:sp>
        <p:nvSpPr>
          <p:cNvPr id="5" name="Footer Placeholder 4"/>
          <p:cNvSpPr>
            <a:spLocks noGrp="1"/>
          </p:cNvSpPr>
          <p:nvPr>
            <p:ph type="ftr" sz="quarter" idx="11"/>
          </p:nvPr>
        </p:nvSpPr>
        <p:spPr/>
        <p:txBody>
          <a:bodyPr/>
          <a:lstStyle/>
          <a:p>
            <a:r>
              <a:rPr lang="en-US"/>
              <a:t>Deep Learning Project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pic>
        <p:nvPicPr>
          <p:cNvPr id="7" name="Picture 6">
            <a:extLst>
              <a:ext uri="{FF2B5EF4-FFF2-40B4-BE49-F238E27FC236}">
                <a16:creationId xmlns:a16="http://schemas.microsoft.com/office/drawing/2014/main" id="{2B74948C-1ED4-4E78-83B6-3A023ABD1756}"/>
              </a:ext>
            </a:extLst>
          </p:cNvPr>
          <p:cNvPicPr>
            <a:picLocks noChangeAspect="1"/>
          </p:cNvPicPr>
          <p:nvPr/>
        </p:nvPicPr>
        <p:blipFill>
          <a:blip r:embed="rId2"/>
          <a:stretch>
            <a:fillRect/>
          </a:stretch>
        </p:blipFill>
        <p:spPr>
          <a:xfrm>
            <a:off x="838200" y="2413481"/>
            <a:ext cx="3276600" cy="30483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9D3E66B3-2CD3-434E-B313-03124056A838}"/>
              </a:ext>
            </a:extLst>
          </p:cNvPr>
          <p:cNvPicPr>
            <a:picLocks noChangeAspect="1"/>
          </p:cNvPicPr>
          <p:nvPr/>
        </p:nvPicPr>
        <p:blipFill>
          <a:blip r:embed="rId3"/>
          <a:stretch>
            <a:fillRect/>
          </a:stretch>
        </p:blipFill>
        <p:spPr>
          <a:xfrm>
            <a:off x="4724400" y="2397146"/>
            <a:ext cx="4093473" cy="30892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696324" y="5553670"/>
            <a:ext cx="3287567" cy="923330"/>
          </a:xfrm>
          <a:prstGeom prst="rect">
            <a:avLst/>
          </a:prstGeom>
          <a:noFill/>
        </p:spPr>
        <p:txBody>
          <a:bodyPr wrap="none" rtlCol="0">
            <a:spAutoFit/>
          </a:bodyPr>
          <a:lstStyle/>
          <a:p>
            <a:r>
              <a:rPr lang="en-IN" dirty="0"/>
              <a:t>Fig 3: Training and validation plot</a:t>
            </a:r>
          </a:p>
          <a:p>
            <a:r>
              <a:rPr lang="en-IN" dirty="0"/>
              <a:t>         </a:t>
            </a:r>
          </a:p>
          <a:p>
            <a:endParaRPr lang="en-US" dirty="0"/>
          </a:p>
        </p:txBody>
      </p:sp>
      <p:sp>
        <p:nvSpPr>
          <p:cNvPr id="10" name="TextBox 9"/>
          <p:cNvSpPr txBox="1"/>
          <p:nvPr/>
        </p:nvSpPr>
        <p:spPr>
          <a:xfrm>
            <a:off x="5562600" y="5562600"/>
            <a:ext cx="2350067" cy="646331"/>
          </a:xfrm>
          <a:prstGeom prst="rect">
            <a:avLst/>
          </a:prstGeom>
          <a:noFill/>
        </p:spPr>
        <p:txBody>
          <a:bodyPr wrap="none" rtlCol="0">
            <a:spAutoFit/>
          </a:bodyPr>
          <a:lstStyle/>
          <a:p>
            <a:r>
              <a:rPr lang="en-US" dirty="0"/>
              <a:t>Fig 4: Confusion Matrix</a:t>
            </a:r>
            <a:endParaRPr lang="en-IN" dirty="0"/>
          </a:p>
          <a:p>
            <a:endParaRPr lang="en-US" dirty="0"/>
          </a:p>
        </p:txBody>
      </p:sp>
      <p:pic>
        <p:nvPicPr>
          <p:cNvPr id="11" name="Picture 3" descr="pes logo.png"/>
          <p:cNvPicPr>
            <a:picLocks noChangeAspect="1"/>
          </p:cNvPicPr>
          <p:nvPr/>
        </p:nvPicPr>
        <p:blipFill>
          <a:blip r:embed="rId4">
            <a:lum bright="20000"/>
          </a:blip>
          <a:srcRect/>
          <a:stretch>
            <a:fillRect/>
          </a:stretch>
        </p:blipFill>
        <p:spPr bwMode="auto">
          <a:xfrm>
            <a:off x="0" y="0"/>
            <a:ext cx="1143000" cy="1143000"/>
          </a:xfrm>
          <a:prstGeom prst="rect">
            <a:avLst/>
          </a:prstGeom>
          <a:noFill/>
          <a:ln w="9525">
            <a:noFill/>
            <a:miter lim="800000"/>
            <a:headEnd/>
            <a:tailEnd/>
          </a:ln>
        </p:spPr>
      </p:pic>
      <p:pic>
        <p:nvPicPr>
          <p:cNvPr id="12" name="Picture 5" descr="C:\Users\rajsekar\Pictures\ECE LOGO.jpg"/>
          <p:cNvPicPr>
            <a:picLocks noChangeAspect="1" noChangeArrowheads="1"/>
          </p:cNvPicPr>
          <p:nvPr/>
        </p:nvPicPr>
        <p:blipFill>
          <a:blip r:embed="rId5"/>
          <a:srcRect/>
          <a:stretch>
            <a:fillRect/>
          </a:stretch>
        </p:blipFill>
        <p:spPr bwMode="auto">
          <a:xfrm>
            <a:off x="8229600" y="76200"/>
            <a:ext cx="838200" cy="8382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a:latin typeface="Times New Roman" pitchFamily="18" charset="0"/>
                <a:cs typeface="Times New Roman" pitchFamily="18" charset="0"/>
              </a:rPr>
              <a:t>Outputs Obtained</a:t>
            </a:r>
            <a:endParaRPr lang="en-US" dirty="0"/>
          </a:p>
        </p:txBody>
      </p:sp>
      <p:sp>
        <p:nvSpPr>
          <p:cNvPr id="4" name="Date Placeholder 3"/>
          <p:cNvSpPr>
            <a:spLocks noGrp="1"/>
          </p:cNvSpPr>
          <p:nvPr>
            <p:ph type="dt" sz="half" idx="10"/>
          </p:nvPr>
        </p:nvSpPr>
        <p:spPr/>
        <p:txBody>
          <a:bodyPr/>
          <a:lstStyle/>
          <a:p>
            <a:fld id="{1EE7887C-D465-4E11-85EA-C3944B1B1298}" type="datetime4">
              <a:rPr lang="en-US" smtClean="0"/>
              <a:pPr/>
              <a:t>December 7, 2021</a:t>
            </a:fld>
            <a:endParaRPr lang="en-US"/>
          </a:p>
        </p:txBody>
      </p:sp>
      <p:sp>
        <p:nvSpPr>
          <p:cNvPr id="5" name="Footer Placeholder 4"/>
          <p:cNvSpPr>
            <a:spLocks noGrp="1"/>
          </p:cNvSpPr>
          <p:nvPr>
            <p:ph type="ftr" sz="quarter" idx="11"/>
          </p:nvPr>
        </p:nvSpPr>
        <p:spPr/>
        <p:txBody>
          <a:bodyPr/>
          <a:lstStyle/>
          <a:p>
            <a:r>
              <a:rPr lang="en-US"/>
              <a:t>Deep Learning Project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pic>
        <p:nvPicPr>
          <p:cNvPr id="7" name="Picture 6">
            <a:extLst>
              <a:ext uri="{FF2B5EF4-FFF2-40B4-BE49-F238E27FC236}">
                <a16:creationId xmlns:a16="http://schemas.microsoft.com/office/drawing/2014/main" id="{747E3085-1C3B-4665-A2F5-F4BE3676E60C}"/>
              </a:ext>
            </a:extLst>
          </p:cNvPr>
          <p:cNvPicPr>
            <a:picLocks noChangeAspect="1"/>
          </p:cNvPicPr>
          <p:nvPr/>
        </p:nvPicPr>
        <p:blipFill>
          <a:blip r:embed="rId2"/>
          <a:stretch>
            <a:fillRect/>
          </a:stretch>
        </p:blipFill>
        <p:spPr>
          <a:xfrm>
            <a:off x="362871" y="1789482"/>
            <a:ext cx="2532729" cy="19443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88866CC-3570-446F-A386-1C5FEE46CE93}"/>
              </a:ext>
            </a:extLst>
          </p:cNvPr>
          <p:cNvPicPr>
            <a:picLocks noChangeAspect="1"/>
          </p:cNvPicPr>
          <p:nvPr/>
        </p:nvPicPr>
        <p:blipFill>
          <a:blip r:embed="rId3"/>
          <a:stretch>
            <a:fillRect/>
          </a:stretch>
        </p:blipFill>
        <p:spPr>
          <a:xfrm>
            <a:off x="3276600" y="1752600"/>
            <a:ext cx="2637542" cy="198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5545" y="1676400"/>
            <a:ext cx="2649855" cy="198120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549" y="4038600"/>
            <a:ext cx="2651251" cy="1981200"/>
          </a:xfrm>
          <a:prstGeom prst="rect">
            <a:avLst/>
          </a:prstGeom>
        </p:spPr>
      </p:pic>
      <p:pic>
        <p:nvPicPr>
          <p:cNvPr id="11" name="Picture 3" descr="pes logo.png"/>
          <p:cNvPicPr>
            <a:picLocks noChangeAspect="1"/>
          </p:cNvPicPr>
          <p:nvPr/>
        </p:nvPicPr>
        <p:blipFill>
          <a:blip r:embed="rId6">
            <a:lum bright="20000"/>
          </a:blip>
          <a:srcRect/>
          <a:stretch>
            <a:fillRect/>
          </a:stretch>
        </p:blipFill>
        <p:spPr bwMode="auto">
          <a:xfrm>
            <a:off x="0" y="0"/>
            <a:ext cx="1143000" cy="1143000"/>
          </a:xfrm>
          <a:prstGeom prst="rect">
            <a:avLst/>
          </a:prstGeom>
          <a:noFill/>
          <a:ln w="9525">
            <a:noFill/>
            <a:miter lim="800000"/>
            <a:headEnd/>
            <a:tailEnd/>
          </a:ln>
        </p:spPr>
      </p:pic>
      <p:pic>
        <p:nvPicPr>
          <p:cNvPr id="12" name="Picture 5" descr="C:\Users\rajsekar\Pictures\ECE LOGO.jpg"/>
          <p:cNvPicPr>
            <a:picLocks noChangeAspect="1" noChangeArrowheads="1"/>
          </p:cNvPicPr>
          <p:nvPr/>
        </p:nvPicPr>
        <p:blipFill>
          <a:blip r:embed="rId7"/>
          <a:srcRect/>
          <a:stretch>
            <a:fillRect/>
          </a:stretch>
        </p:blipFill>
        <p:spPr bwMode="auto">
          <a:xfrm>
            <a:off x="8229600" y="152400"/>
            <a:ext cx="838200" cy="838200"/>
          </a:xfrm>
          <a:prstGeom prst="rect">
            <a:avLst/>
          </a:prstGeom>
          <a:noFill/>
          <a:ln w="9525">
            <a:noFill/>
            <a:miter lim="800000"/>
            <a:headEnd/>
            <a:tailEnd/>
          </a:ln>
        </p:spPr>
      </p:pic>
      <p:pic>
        <p:nvPicPr>
          <p:cNvPr id="13" name="Picture 12" descr="happy.PNG"/>
          <p:cNvPicPr>
            <a:picLocks noChangeAspect="1"/>
          </p:cNvPicPr>
          <p:nvPr/>
        </p:nvPicPr>
        <p:blipFill>
          <a:blip r:embed="rId8" cstate="print"/>
          <a:stretch>
            <a:fillRect/>
          </a:stretch>
        </p:blipFill>
        <p:spPr>
          <a:xfrm>
            <a:off x="3200401" y="4038600"/>
            <a:ext cx="2819400" cy="2030912"/>
          </a:xfrm>
          <a:prstGeom prst="rect">
            <a:avLst/>
          </a:prstGeom>
        </p:spPr>
      </p:pic>
      <p:pic>
        <p:nvPicPr>
          <p:cNvPr id="14" name="Picture 13" descr="angry.PNG"/>
          <p:cNvPicPr>
            <a:picLocks noChangeAspect="1"/>
          </p:cNvPicPr>
          <p:nvPr/>
        </p:nvPicPr>
        <p:blipFill>
          <a:blip r:embed="rId9"/>
          <a:stretch>
            <a:fillRect/>
          </a:stretch>
        </p:blipFill>
        <p:spPr>
          <a:xfrm>
            <a:off x="6248400" y="4072728"/>
            <a:ext cx="2682587" cy="202327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u="sng" dirty="0">
                <a:latin typeface="Times New Roman" pitchFamily="18" charset="0"/>
                <a:cs typeface="Times New Roman" pitchFamily="18" charset="0"/>
              </a:rPr>
              <a:t>Conclusion</a:t>
            </a:r>
            <a:endParaRPr lang="en-US" u="sng" dirty="0">
              <a:latin typeface="Times New Roman" pitchFamily="18" charset="0"/>
              <a:cs typeface="Times New Roman" pitchFamily="18" charset="0"/>
            </a:endParaRPr>
          </a:p>
        </p:txBody>
      </p:sp>
      <p:sp>
        <p:nvSpPr>
          <p:cNvPr id="7" name="Content Placeholder 6"/>
          <p:cNvSpPr>
            <a:spLocks noGrp="1"/>
          </p:cNvSpPr>
          <p:nvPr>
            <p:ph idx="1"/>
          </p:nvPr>
        </p:nvSpPr>
        <p:spPr/>
        <p:txBody>
          <a:bodyPr>
            <a:normAutofit/>
          </a:bodyPr>
          <a:lstStyle/>
          <a:p>
            <a:r>
              <a:rPr lang="en-US" sz="2400" dirty="0"/>
              <a:t>By using deep CNN model we are getting accuracy of 79.52% for Age and Gender detection and accuracy of 78.12% for Emotion Detection.</a:t>
            </a:r>
          </a:p>
          <a:p>
            <a:r>
              <a:rPr lang="en-US" sz="2400" dirty="0"/>
              <a:t>The accuracy can be further increased by using larger datasets. </a:t>
            </a:r>
          </a:p>
          <a:p>
            <a:r>
              <a:rPr lang="en-US" sz="2400" dirty="0"/>
              <a:t>Future work would include improving prediction under low lighting conditions and accurate prediction when the person is situated far away from the camera.</a:t>
            </a:r>
            <a:endParaRPr lang="en-IN" sz="2400" dirty="0"/>
          </a:p>
          <a:p>
            <a:endParaRPr lang="en-US" sz="2400" dirty="0"/>
          </a:p>
        </p:txBody>
      </p:sp>
      <p:sp>
        <p:nvSpPr>
          <p:cNvPr id="3" name="Date Placeholder 2"/>
          <p:cNvSpPr>
            <a:spLocks noGrp="1"/>
          </p:cNvSpPr>
          <p:nvPr>
            <p:ph type="dt" sz="half" idx="10"/>
          </p:nvPr>
        </p:nvSpPr>
        <p:spPr/>
        <p:txBody>
          <a:bodyPr/>
          <a:lstStyle/>
          <a:p>
            <a:fld id="{A1C01EC1-9503-43A5-9F69-B1B908611692}" type="datetime4">
              <a:rPr lang="en-US" smtClean="0"/>
              <a:pPr/>
              <a:t>December 7, 2021</a:t>
            </a:fld>
            <a:endParaRPr lang="en-US"/>
          </a:p>
        </p:txBody>
      </p:sp>
      <p:sp>
        <p:nvSpPr>
          <p:cNvPr id="4" name="Footer Placeholder 3"/>
          <p:cNvSpPr>
            <a:spLocks noGrp="1"/>
          </p:cNvSpPr>
          <p:nvPr>
            <p:ph type="ftr" sz="quarter" idx="11"/>
          </p:nvPr>
        </p:nvSpPr>
        <p:spPr/>
        <p:txBody>
          <a:bodyPr/>
          <a:lstStyle/>
          <a:p>
            <a:r>
              <a:rPr lang="en-US"/>
              <a:t>Deep Learning Project</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pic>
        <p:nvPicPr>
          <p:cNvPr id="8" name="Picture 3" descr="pes logo.png"/>
          <p:cNvPicPr>
            <a:picLocks noChangeAspect="1"/>
          </p:cNvPicPr>
          <p:nvPr/>
        </p:nvPicPr>
        <p:blipFill>
          <a:blip r:embed="rId2">
            <a:lum bright="20000"/>
          </a:blip>
          <a:srcRect/>
          <a:stretch>
            <a:fillRect/>
          </a:stretch>
        </p:blipFill>
        <p:spPr bwMode="auto">
          <a:xfrm>
            <a:off x="0" y="0"/>
            <a:ext cx="1143000" cy="1143000"/>
          </a:xfrm>
          <a:prstGeom prst="rect">
            <a:avLst/>
          </a:prstGeom>
          <a:noFill/>
          <a:ln w="9525">
            <a:noFill/>
            <a:miter lim="800000"/>
            <a:headEnd/>
            <a:tailEnd/>
          </a:ln>
        </p:spPr>
      </p:pic>
      <p:pic>
        <p:nvPicPr>
          <p:cNvPr id="9" name="Picture 5" descr="C:\Users\rajsekar\Pictures\ECE LOGO.jpg"/>
          <p:cNvPicPr>
            <a:picLocks noChangeAspect="1" noChangeArrowheads="1"/>
          </p:cNvPicPr>
          <p:nvPr/>
        </p:nvPicPr>
        <p:blipFill>
          <a:blip r:embed="rId3"/>
          <a:srcRect/>
          <a:stretch>
            <a:fillRect/>
          </a:stretch>
        </p:blipFill>
        <p:spPr bwMode="auto">
          <a:xfrm>
            <a:off x="8229600" y="76200"/>
            <a:ext cx="838200" cy="8382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u="sng" dirty="0">
                <a:latin typeface="Times New Roman" pitchFamily="18" charset="0"/>
                <a:cs typeface="Times New Roman" pitchFamily="18" charset="0"/>
              </a:rPr>
              <a:t>Team Composition</a:t>
            </a:r>
            <a:endParaRPr lang="en-US" sz="4000" dirty="0"/>
          </a:p>
        </p:txBody>
      </p:sp>
      <p:graphicFrame>
        <p:nvGraphicFramePr>
          <p:cNvPr id="3" name="Content Placeholder 4"/>
          <p:cNvGraphicFramePr>
            <a:graphicFrameLocks/>
          </p:cNvGraphicFramePr>
          <p:nvPr/>
        </p:nvGraphicFramePr>
        <p:xfrm>
          <a:off x="152400" y="1752600"/>
          <a:ext cx="8839200" cy="3676859"/>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gridCol w="2971800">
                  <a:extLst>
                    <a:ext uri="{9D8B030D-6E8A-4147-A177-3AD203B41FA5}">
                      <a16:colId xmlns:a16="http://schemas.microsoft.com/office/drawing/2014/main" val="20003"/>
                    </a:ext>
                  </a:extLst>
                </a:gridCol>
              </a:tblGrid>
              <a:tr h="418681">
                <a:tc>
                  <a:txBody>
                    <a:bodyPr/>
                    <a:lstStyle/>
                    <a:p>
                      <a:r>
                        <a:rPr lang="en-IN" dirty="0"/>
                        <a:t>S.No.</a:t>
                      </a:r>
                      <a:endParaRPr lang="en-US" dirty="0"/>
                    </a:p>
                  </a:txBody>
                  <a:tcPr/>
                </a:tc>
                <a:tc>
                  <a:txBody>
                    <a:bodyPr/>
                    <a:lstStyle/>
                    <a:p>
                      <a:r>
                        <a:rPr lang="en-IN" dirty="0"/>
                        <a:t>Team</a:t>
                      </a:r>
                      <a:r>
                        <a:rPr lang="en-IN" baseline="0" dirty="0"/>
                        <a:t> Member</a:t>
                      </a:r>
                      <a:endParaRPr lang="en-US" dirty="0"/>
                    </a:p>
                  </a:txBody>
                  <a:tcPr/>
                </a:tc>
                <a:tc>
                  <a:txBody>
                    <a:bodyPr/>
                    <a:lstStyle/>
                    <a:p>
                      <a:r>
                        <a:rPr lang="en-IN" dirty="0"/>
                        <a:t>SRN</a:t>
                      </a:r>
                      <a:endParaRPr lang="en-US" dirty="0"/>
                    </a:p>
                  </a:txBody>
                  <a:tcPr/>
                </a:tc>
                <a:tc>
                  <a:txBody>
                    <a:bodyPr/>
                    <a:lstStyle/>
                    <a:p>
                      <a:r>
                        <a:rPr lang="en-IN" dirty="0"/>
                        <a:t>Photo</a:t>
                      </a:r>
                      <a:endParaRPr lang="en-US" dirty="0"/>
                    </a:p>
                  </a:txBody>
                  <a:tcPr/>
                </a:tc>
                <a:extLst>
                  <a:ext uri="{0D108BD9-81ED-4DB2-BD59-A6C34878D82A}">
                    <a16:rowId xmlns:a16="http://schemas.microsoft.com/office/drawing/2014/main" val="10000"/>
                  </a:ext>
                </a:extLst>
              </a:tr>
              <a:tr h="1038330">
                <a:tc>
                  <a:txBody>
                    <a:bodyPr/>
                    <a:lstStyle/>
                    <a:p>
                      <a:r>
                        <a:rPr lang="en-IN" dirty="0"/>
                        <a:t>1.</a:t>
                      </a:r>
                      <a:endParaRPr lang="en-US" dirty="0"/>
                    </a:p>
                  </a:txBody>
                  <a:tcPr/>
                </a:tc>
                <a:tc>
                  <a:txBody>
                    <a:bodyPr/>
                    <a:lstStyle/>
                    <a:p>
                      <a:r>
                        <a:rPr lang="en-IN" dirty="0" err="1"/>
                        <a:t>Rutwik</a:t>
                      </a:r>
                      <a:r>
                        <a:rPr lang="en-IN" dirty="0"/>
                        <a:t> </a:t>
                      </a:r>
                      <a:r>
                        <a:rPr lang="en-IN" dirty="0" err="1"/>
                        <a:t>Ganagi</a:t>
                      </a:r>
                      <a:endParaRPr lang="en-US" dirty="0"/>
                    </a:p>
                  </a:txBody>
                  <a:tcPr/>
                </a:tc>
                <a:tc>
                  <a:txBody>
                    <a:bodyPr/>
                    <a:lstStyle/>
                    <a:p>
                      <a:r>
                        <a:rPr lang="en-IN" dirty="0"/>
                        <a:t>PES1201800627</a:t>
                      </a:r>
                      <a:endParaRPr lang="en-US" dirty="0"/>
                    </a:p>
                  </a:txBody>
                  <a:tcPr/>
                </a:tc>
                <a:tc>
                  <a:txBody>
                    <a:bodyPr/>
                    <a:lstStyle/>
                    <a:p>
                      <a:endParaRPr lang="en-US" dirty="0"/>
                    </a:p>
                  </a:txBody>
                  <a:tcPr/>
                </a:tc>
                <a:extLst>
                  <a:ext uri="{0D108BD9-81ED-4DB2-BD59-A6C34878D82A}">
                    <a16:rowId xmlns:a16="http://schemas.microsoft.com/office/drawing/2014/main" val="10001"/>
                  </a:ext>
                </a:extLst>
              </a:tr>
              <a:tr h="1057589">
                <a:tc>
                  <a:txBody>
                    <a:bodyPr/>
                    <a:lstStyle/>
                    <a:p>
                      <a:r>
                        <a:rPr lang="en-IN" dirty="0"/>
                        <a:t>2.</a:t>
                      </a:r>
                      <a:endParaRPr lang="en-US" dirty="0"/>
                    </a:p>
                  </a:txBody>
                  <a:tcPr/>
                </a:tc>
                <a:tc>
                  <a:txBody>
                    <a:bodyPr/>
                    <a:lstStyle/>
                    <a:p>
                      <a:r>
                        <a:rPr lang="en-IN" dirty="0" err="1"/>
                        <a:t>Harshit</a:t>
                      </a:r>
                      <a:r>
                        <a:rPr lang="en-IN" baseline="0" dirty="0"/>
                        <a:t> Raj</a:t>
                      </a:r>
                      <a:endParaRPr lang="en-US" dirty="0"/>
                    </a:p>
                  </a:txBody>
                  <a:tcPr/>
                </a:tc>
                <a:tc>
                  <a:txBody>
                    <a:bodyPr/>
                    <a:lstStyle/>
                    <a:p>
                      <a:r>
                        <a:rPr lang="en-IN" dirty="0"/>
                        <a:t>PES1201801364</a:t>
                      </a:r>
                      <a:endParaRPr lang="en-US" dirty="0"/>
                    </a:p>
                  </a:txBody>
                  <a:tcPr/>
                </a:tc>
                <a:tc>
                  <a:txBody>
                    <a:bodyPr/>
                    <a:lstStyle/>
                    <a:p>
                      <a:endParaRPr lang="en-US" dirty="0"/>
                    </a:p>
                  </a:txBody>
                  <a:tcPr/>
                </a:tc>
                <a:extLst>
                  <a:ext uri="{0D108BD9-81ED-4DB2-BD59-A6C34878D82A}">
                    <a16:rowId xmlns:a16="http://schemas.microsoft.com/office/drawing/2014/main" val="10002"/>
                  </a:ext>
                </a:extLst>
              </a:tr>
              <a:tr h="1162259">
                <a:tc>
                  <a:txBody>
                    <a:bodyPr/>
                    <a:lstStyle/>
                    <a:p>
                      <a:r>
                        <a:rPr lang="en-IN" dirty="0"/>
                        <a:t>3.</a:t>
                      </a:r>
                      <a:endParaRPr lang="en-US" dirty="0"/>
                    </a:p>
                  </a:txBody>
                  <a:tcPr/>
                </a:tc>
                <a:tc>
                  <a:txBody>
                    <a:bodyPr/>
                    <a:lstStyle/>
                    <a:p>
                      <a:r>
                        <a:rPr lang="en-IN" dirty="0" err="1"/>
                        <a:t>Akshay</a:t>
                      </a:r>
                      <a:r>
                        <a:rPr lang="en-IN" baseline="0" dirty="0"/>
                        <a:t> </a:t>
                      </a:r>
                      <a:r>
                        <a:rPr lang="en-IN" baseline="0" dirty="0" err="1"/>
                        <a:t>Parashar</a:t>
                      </a:r>
                      <a:endParaRPr lang="en-US" dirty="0"/>
                    </a:p>
                  </a:txBody>
                  <a:tcPr/>
                </a:tc>
                <a:tc>
                  <a:txBody>
                    <a:bodyPr/>
                    <a:lstStyle/>
                    <a:p>
                      <a:r>
                        <a:rPr lang="en-IN" dirty="0"/>
                        <a:t>PES1201801846</a:t>
                      </a:r>
                    </a:p>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pic>
        <p:nvPicPr>
          <p:cNvPr id="6" name="Picture 5" descr="WhatsApp Image 2021-01-29 at 1.15.27 PM.jpeg"/>
          <p:cNvPicPr>
            <a:picLocks noChangeAspect="1"/>
          </p:cNvPicPr>
          <p:nvPr/>
        </p:nvPicPr>
        <p:blipFill>
          <a:blip r:embed="rId2" cstate="print"/>
          <a:stretch>
            <a:fillRect/>
          </a:stretch>
        </p:blipFill>
        <p:spPr>
          <a:xfrm>
            <a:off x="6705600" y="4343400"/>
            <a:ext cx="762000" cy="982669"/>
          </a:xfrm>
          <a:prstGeom prst="rect">
            <a:avLst/>
          </a:prstGeom>
        </p:spPr>
      </p:pic>
      <p:pic>
        <p:nvPicPr>
          <p:cNvPr id="10" name="Picture 3" descr="pes logo.png"/>
          <p:cNvPicPr>
            <a:picLocks noChangeAspect="1"/>
          </p:cNvPicPr>
          <p:nvPr/>
        </p:nvPicPr>
        <p:blipFill>
          <a:blip r:embed="rId3">
            <a:lum bright="20000"/>
          </a:blip>
          <a:srcRect/>
          <a:stretch>
            <a:fillRect/>
          </a:stretch>
        </p:blipFill>
        <p:spPr bwMode="auto">
          <a:xfrm>
            <a:off x="0" y="0"/>
            <a:ext cx="1143000" cy="1143000"/>
          </a:xfrm>
          <a:prstGeom prst="rect">
            <a:avLst/>
          </a:prstGeom>
          <a:noFill/>
          <a:ln w="9525">
            <a:noFill/>
            <a:miter lim="800000"/>
            <a:headEnd/>
            <a:tailEnd/>
          </a:ln>
        </p:spPr>
      </p:pic>
      <p:sp>
        <p:nvSpPr>
          <p:cNvPr id="11" name="Date Placeholder 10"/>
          <p:cNvSpPr>
            <a:spLocks noGrp="1"/>
          </p:cNvSpPr>
          <p:nvPr>
            <p:ph type="dt" sz="half" idx="10"/>
          </p:nvPr>
        </p:nvSpPr>
        <p:spPr/>
        <p:txBody>
          <a:bodyPr/>
          <a:lstStyle/>
          <a:p>
            <a:fld id="{3271E298-C028-48BB-81A5-CD90EBE31E88}" type="datetime4">
              <a:rPr lang="en-US" smtClean="0"/>
              <a:pPr/>
              <a:t>December 7, 2021</a:t>
            </a:fld>
            <a:endParaRPr lang="en-US" dirty="0"/>
          </a:p>
        </p:txBody>
      </p:sp>
      <p:sp>
        <p:nvSpPr>
          <p:cNvPr id="12" name="Slide Number Placeholder 11"/>
          <p:cNvSpPr>
            <a:spLocks noGrp="1"/>
          </p:cNvSpPr>
          <p:nvPr>
            <p:ph type="sldNum" sz="quarter" idx="12"/>
          </p:nvPr>
        </p:nvSpPr>
        <p:spPr/>
        <p:txBody>
          <a:bodyPr/>
          <a:lstStyle/>
          <a:p>
            <a:fld id="{B6F15528-21DE-4FAA-801E-634DDDAF4B2B}" type="slidenum">
              <a:rPr lang="en-US" smtClean="0"/>
              <a:pPr/>
              <a:t>2</a:t>
            </a:fld>
            <a:endParaRPr lang="en-US" dirty="0"/>
          </a:p>
        </p:txBody>
      </p:sp>
      <p:sp>
        <p:nvSpPr>
          <p:cNvPr id="13" name="Footer Placeholder 12"/>
          <p:cNvSpPr>
            <a:spLocks noGrp="1"/>
          </p:cNvSpPr>
          <p:nvPr>
            <p:ph type="ftr" sz="quarter" idx="11"/>
          </p:nvPr>
        </p:nvSpPr>
        <p:spPr/>
        <p:txBody>
          <a:bodyPr/>
          <a:lstStyle/>
          <a:p>
            <a:r>
              <a:rPr lang="en-US"/>
              <a:t>Deep Learning Project</a:t>
            </a:r>
            <a:endParaRPr lang="en-US" dirty="0"/>
          </a:p>
        </p:txBody>
      </p:sp>
      <p:pic>
        <p:nvPicPr>
          <p:cNvPr id="14" name="Picture 5" descr="C:\Users\rajsekar\Pictures\ECE LOGO.jpg"/>
          <p:cNvPicPr>
            <a:picLocks noChangeAspect="1" noChangeArrowheads="1"/>
          </p:cNvPicPr>
          <p:nvPr/>
        </p:nvPicPr>
        <p:blipFill>
          <a:blip r:embed="rId4"/>
          <a:srcRect/>
          <a:stretch>
            <a:fillRect/>
          </a:stretch>
        </p:blipFill>
        <p:spPr bwMode="auto">
          <a:xfrm>
            <a:off x="8229600" y="76200"/>
            <a:ext cx="838200" cy="838200"/>
          </a:xfrm>
          <a:prstGeom prst="rect">
            <a:avLst/>
          </a:prstGeom>
          <a:noFill/>
          <a:ln w="9525">
            <a:noFill/>
            <a:miter lim="800000"/>
            <a:headEnd/>
            <a:tailEnd/>
          </a:ln>
        </p:spPr>
      </p:pic>
      <p:pic>
        <p:nvPicPr>
          <p:cNvPr id="15" name="Picture 14" descr="WhatsApp Image 2021-11-06 at 3.52.01 PM.jpeg"/>
          <p:cNvPicPr>
            <a:picLocks noChangeAspect="1"/>
          </p:cNvPicPr>
          <p:nvPr/>
        </p:nvPicPr>
        <p:blipFill>
          <a:blip r:embed="rId5" cstate="print"/>
          <a:stretch>
            <a:fillRect/>
          </a:stretch>
        </p:blipFill>
        <p:spPr>
          <a:xfrm>
            <a:off x="6705600" y="3228439"/>
            <a:ext cx="787270" cy="962561"/>
          </a:xfrm>
          <a:prstGeom prst="rect">
            <a:avLst/>
          </a:prstGeom>
        </p:spPr>
      </p:pic>
      <p:pic>
        <p:nvPicPr>
          <p:cNvPr id="16" name="Picture 15" descr="WhatsApp Image 2021-11-06 at 3.50.37 PM.jpeg"/>
          <p:cNvPicPr>
            <a:picLocks noChangeAspect="1"/>
          </p:cNvPicPr>
          <p:nvPr/>
        </p:nvPicPr>
        <p:blipFill>
          <a:blip r:embed="rId6" cstate="print"/>
          <a:stretch>
            <a:fillRect/>
          </a:stretch>
        </p:blipFill>
        <p:spPr>
          <a:xfrm>
            <a:off x="6705601" y="2211010"/>
            <a:ext cx="762000" cy="91319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u="sng" dirty="0">
                <a:latin typeface="Times New Roman" pitchFamily="18" charset="0"/>
                <a:cs typeface="Times New Roman" pitchFamily="18" charset="0"/>
              </a:rPr>
              <a:t>References</a:t>
            </a:r>
            <a:endParaRPr lang="en-US" sz="4000" u="sng"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1600" dirty="0"/>
              <a:t>E. P. </a:t>
            </a:r>
            <a:r>
              <a:rPr lang="en-US" sz="1600" dirty="0" err="1"/>
              <a:t>Ijjina</a:t>
            </a:r>
            <a:r>
              <a:rPr lang="en-US" sz="1600" dirty="0"/>
              <a:t>, G. </a:t>
            </a:r>
            <a:r>
              <a:rPr lang="en-US" sz="1600" dirty="0" err="1"/>
              <a:t>Kanahasabai</a:t>
            </a:r>
            <a:r>
              <a:rPr lang="en-US" sz="1600" dirty="0"/>
              <a:t> and A. S. Joshi, "Deep Learning based approach to detect Customer Age, Gender and Expression in Surveillance Video," 2020 11th International Conference on Computing, Communication and Networking Technologies (ICCCNT), 2020, pp. 1-6, </a:t>
            </a:r>
            <a:r>
              <a:rPr lang="en-US" sz="1600" dirty="0" err="1"/>
              <a:t>doi</a:t>
            </a:r>
            <a:r>
              <a:rPr lang="en-US" sz="1600" dirty="0"/>
              <a:t>: 10.1109/ICCCNT49239.2020.9225459.</a:t>
            </a:r>
          </a:p>
          <a:p>
            <a:r>
              <a:rPr lang="en-US" sz="1600" dirty="0"/>
              <a:t>I. </a:t>
            </a:r>
            <a:r>
              <a:rPr lang="en-US" sz="1600" dirty="0" err="1"/>
              <a:t>Rafique</a:t>
            </a:r>
            <a:r>
              <a:rPr lang="en-US" sz="1600" dirty="0"/>
              <a:t>, A. </a:t>
            </a:r>
            <a:r>
              <a:rPr lang="en-US" sz="1600" dirty="0" err="1"/>
              <a:t>Hamid</a:t>
            </a:r>
            <a:r>
              <a:rPr lang="en-US" sz="1600" dirty="0"/>
              <a:t>, S. </a:t>
            </a:r>
            <a:r>
              <a:rPr lang="en-US" sz="1600" dirty="0" err="1"/>
              <a:t>Naseer</a:t>
            </a:r>
            <a:r>
              <a:rPr lang="en-US" sz="1600" dirty="0"/>
              <a:t>, M. </a:t>
            </a:r>
            <a:r>
              <a:rPr lang="en-US" sz="1600" dirty="0" err="1"/>
              <a:t>Asad</a:t>
            </a:r>
            <a:r>
              <a:rPr lang="en-US" sz="1600" dirty="0"/>
              <a:t>, M. </a:t>
            </a:r>
            <a:r>
              <a:rPr lang="en-US" sz="1600" dirty="0" err="1"/>
              <a:t>Awais</a:t>
            </a:r>
            <a:r>
              <a:rPr lang="en-US" sz="1600" dirty="0"/>
              <a:t> and T. </a:t>
            </a:r>
            <a:r>
              <a:rPr lang="en-US" sz="1600" dirty="0" err="1"/>
              <a:t>Yasir</a:t>
            </a:r>
            <a:r>
              <a:rPr lang="en-US" sz="1600" dirty="0"/>
              <a:t>, "Age and Gender Prediction using Deep </a:t>
            </a:r>
            <a:r>
              <a:rPr lang="en-US" sz="1600" dirty="0" err="1"/>
              <a:t>Convolutional</a:t>
            </a:r>
            <a:r>
              <a:rPr lang="en-US" sz="1600" dirty="0"/>
              <a:t> Neural Networks," 2019 International Conference on Innovative Computing (ICIC), 2019, pp. 1-6, </a:t>
            </a:r>
            <a:r>
              <a:rPr lang="en-US" sz="1600" dirty="0" err="1"/>
              <a:t>doi</a:t>
            </a:r>
            <a:r>
              <a:rPr lang="en-US" sz="1600" dirty="0"/>
              <a:t>: 10.1109/ICIC48496.2019.8966704.</a:t>
            </a:r>
          </a:p>
          <a:p>
            <a:r>
              <a:rPr lang="en-US" sz="1600" dirty="0"/>
              <a:t>O. </a:t>
            </a:r>
            <a:r>
              <a:rPr lang="en-US" sz="1600" dirty="0" err="1"/>
              <a:t>Agbo-Ajala</a:t>
            </a:r>
            <a:r>
              <a:rPr lang="en-US" sz="1600" dirty="0"/>
              <a:t> and S. </a:t>
            </a:r>
            <a:r>
              <a:rPr lang="en-US" sz="1600" dirty="0" err="1"/>
              <a:t>Viriri</a:t>
            </a:r>
            <a:r>
              <a:rPr lang="en-US" sz="1600" dirty="0"/>
              <a:t>, "A Lightweight </a:t>
            </a:r>
            <a:r>
              <a:rPr lang="en-US" sz="1600" dirty="0" err="1"/>
              <a:t>Convolutional</a:t>
            </a:r>
            <a:r>
              <a:rPr lang="en-US" sz="1600" dirty="0"/>
              <a:t> Neural Network for Real and Apparent Age Estimation in Unconstrained Face Images," in IEEE Access, vol. 8, pp. 162800-162808, 2020, </a:t>
            </a:r>
            <a:r>
              <a:rPr lang="en-US" sz="1600" dirty="0" err="1"/>
              <a:t>doi</a:t>
            </a:r>
            <a:r>
              <a:rPr lang="en-US" sz="1600" dirty="0"/>
              <a:t>: 10.1109/ACCESS.2020.3022039.</a:t>
            </a:r>
          </a:p>
          <a:p>
            <a:r>
              <a:rPr lang="en-US" sz="1600" dirty="0" err="1"/>
              <a:t>Agbo-Ajala</a:t>
            </a:r>
            <a:r>
              <a:rPr lang="en-US" sz="1600" dirty="0"/>
              <a:t>, </a:t>
            </a:r>
            <a:r>
              <a:rPr lang="en-US" sz="1600" dirty="0" err="1"/>
              <a:t>Olatunbosun</a:t>
            </a:r>
            <a:r>
              <a:rPr lang="en-US" sz="1600" dirty="0"/>
              <a:t> &amp; </a:t>
            </a:r>
            <a:r>
              <a:rPr lang="en-US" sz="1600" dirty="0" err="1"/>
              <a:t>Viriri</a:t>
            </a:r>
            <a:r>
              <a:rPr lang="en-US" sz="1600" dirty="0"/>
              <a:t>, </a:t>
            </a:r>
            <a:r>
              <a:rPr lang="en-US" sz="1600" dirty="0" err="1"/>
              <a:t>Serestina</a:t>
            </a:r>
            <a:r>
              <a:rPr lang="en-US" sz="1600" dirty="0"/>
              <a:t>. (2020). Deeply Learned Classifiers for Age and Gender Predictions of Unfiltered Faces. The Scientific World Journal. 2020.</a:t>
            </a:r>
          </a:p>
          <a:p>
            <a:r>
              <a:rPr lang="en-US" sz="1600" dirty="0" err="1"/>
              <a:t>Tawhid</a:t>
            </a:r>
            <a:r>
              <a:rPr lang="en-US" sz="1600" dirty="0"/>
              <a:t>, Md. </a:t>
            </a:r>
            <a:r>
              <a:rPr lang="en-US" sz="1600" dirty="0" err="1"/>
              <a:t>Nurul</a:t>
            </a:r>
            <a:r>
              <a:rPr lang="en-US" sz="1600" dirty="0"/>
              <a:t> </a:t>
            </a:r>
            <a:r>
              <a:rPr lang="en-US" sz="1600" dirty="0" err="1"/>
              <a:t>Ahad</a:t>
            </a:r>
            <a:r>
              <a:rPr lang="en-US" sz="1600" dirty="0"/>
              <a:t> &amp; </a:t>
            </a:r>
            <a:r>
              <a:rPr lang="en-US" sz="1600" dirty="0" err="1"/>
              <a:t>Dey</a:t>
            </a:r>
            <a:r>
              <a:rPr lang="en-US" sz="1600" dirty="0"/>
              <a:t>, </a:t>
            </a:r>
            <a:r>
              <a:rPr lang="en-US" sz="1600" dirty="0" err="1"/>
              <a:t>Emon</a:t>
            </a:r>
            <a:r>
              <a:rPr lang="en-US" sz="1600" dirty="0"/>
              <a:t>. (2018). A Gender Recognition System from Facial Image. International Journal of Computer Applications. 180. 5-14. 10.5120/ijca2018915852.</a:t>
            </a:r>
          </a:p>
          <a:p>
            <a:endParaRPr lang="en-US" sz="1600" dirty="0"/>
          </a:p>
        </p:txBody>
      </p:sp>
      <p:pic>
        <p:nvPicPr>
          <p:cNvPr id="4" name="Picture 5" descr="C:\Users\rajsekar\Pictures\ECE LOGO.jpg"/>
          <p:cNvPicPr>
            <a:picLocks noChangeAspect="1" noChangeArrowheads="1"/>
          </p:cNvPicPr>
          <p:nvPr/>
        </p:nvPicPr>
        <p:blipFill>
          <a:blip r:embed="rId2"/>
          <a:srcRect/>
          <a:stretch>
            <a:fillRect/>
          </a:stretch>
        </p:blipFill>
        <p:spPr bwMode="auto">
          <a:xfrm>
            <a:off x="8229600" y="76200"/>
            <a:ext cx="838200" cy="838200"/>
          </a:xfrm>
          <a:prstGeom prst="rect">
            <a:avLst/>
          </a:prstGeom>
          <a:noFill/>
          <a:ln w="9525">
            <a:noFill/>
            <a:miter lim="800000"/>
            <a:headEnd/>
            <a:tailEnd/>
          </a:ln>
        </p:spPr>
      </p:pic>
      <p:pic>
        <p:nvPicPr>
          <p:cNvPr id="5" name="Picture 3" descr="pes logo.png"/>
          <p:cNvPicPr>
            <a:picLocks noChangeAspect="1"/>
          </p:cNvPicPr>
          <p:nvPr/>
        </p:nvPicPr>
        <p:blipFill>
          <a:blip r:embed="rId3">
            <a:lum bright="20000"/>
          </a:blip>
          <a:srcRect/>
          <a:stretch>
            <a:fillRect/>
          </a:stretch>
        </p:blipFill>
        <p:spPr bwMode="auto">
          <a:xfrm>
            <a:off x="0" y="0"/>
            <a:ext cx="1143000" cy="1143000"/>
          </a:xfrm>
          <a:prstGeom prst="rect">
            <a:avLst/>
          </a:prstGeom>
          <a:noFill/>
          <a:ln w="9525">
            <a:noFill/>
            <a:miter lim="800000"/>
            <a:headEnd/>
            <a:tailEnd/>
          </a:ln>
        </p:spPr>
      </p:pic>
      <p:sp>
        <p:nvSpPr>
          <p:cNvPr id="6" name="Date Placeholder 5"/>
          <p:cNvSpPr>
            <a:spLocks noGrp="1"/>
          </p:cNvSpPr>
          <p:nvPr>
            <p:ph type="dt" sz="half" idx="10"/>
          </p:nvPr>
        </p:nvSpPr>
        <p:spPr/>
        <p:txBody>
          <a:bodyPr/>
          <a:lstStyle/>
          <a:p>
            <a:fld id="{83D94D95-DC09-4F0B-8293-E4665DED0FCE}" type="datetime4">
              <a:rPr lang="en-US" smtClean="0"/>
              <a:pPr/>
              <a:t>December 7, 2021</a:t>
            </a:fld>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20</a:t>
            </a:fld>
            <a:endParaRPr lang="en-US"/>
          </a:p>
        </p:txBody>
      </p:sp>
      <p:sp>
        <p:nvSpPr>
          <p:cNvPr id="8" name="Footer Placeholder 7"/>
          <p:cNvSpPr>
            <a:spLocks noGrp="1"/>
          </p:cNvSpPr>
          <p:nvPr>
            <p:ph type="ftr" sz="quarter" idx="11"/>
          </p:nvPr>
        </p:nvSpPr>
        <p:spPr/>
        <p:txBody>
          <a:bodyPr/>
          <a:lstStyle/>
          <a:p>
            <a:r>
              <a:rPr lang="en-US"/>
              <a:t>Deep Learning Project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6D9C91C4-DCAD-46A9-B33D-CCEEB5BEB6BA}" type="datetime4">
              <a:rPr lang="en-US" smtClean="0"/>
              <a:pPr/>
              <a:t>December 7, 2021</a:t>
            </a:fld>
            <a:endParaRPr lang="en-US"/>
          </a:p>
        </p:txBody>
      </p:sp>
      <p:sp>
        <p:nvSpPr>
          <p:cNvPr id="8" name="Footer Placeholder 7"/>
          <p:cNvSpPr>
            <a:spLocks noGrp="1"/>
          </p:cNvSpPr>
          <p:nvPr>
            <p:ph type="ftr" sz="quarter" idx="11"/>
          </p:nvPr>
        </p:nvSpPr>
        <p:spPr/>
        <p:txBody>
          <a:bodyPr/>
          <a:lstStyle/>
          <a:p>
            <a:r>
              <a:rPr lang="en-US"/>
              <a:t>Deep Learning Project</a:t>
            </a:r>
          </a:p>
        </p:txBody>
      </p:sp>
      <p:sp>
        <p:nvSpPr>
          <p:cNvPr id="7" name="Slide Number Placeholder 6"/>
          <p:cNvSpPr>
            <a:spLocks noGrp="1"/>
          </p:cNvSpPr>
          <p:nvPr>
            <p:ph type="sldNum" sz="quarter" idx="12"/>
          </p:nvPr>
        </p:nvSpPr>
        <p:spPr/>
        <p:txBody>
          <a:bodyPr/>
          <a:lstStyle/>
          <a:p>
            <a:fld id="{B6F15528-21DE-4FAA-801E-634DDDAF4B2B}" type="slidenum">
              <a:rPr lang="en-US" smtClean="0"/>
              <a:pPr/>
              <a:t>21</a:t>
            </a:fld>
            <a:endParaRPr lang="en-US"/>
          </a:p>
        </p:txBody>
      </p:sp>
      <p:pic>
        <p:nvPicPr>
          <p:cNvPr id="4" name="Picture 5" descr="C:\Users\rajsekar\Pictures\ECE LOGO.jpg"/>
          <p:cNvPicPr>
            <a:picLocks noChangeAspect="1" noChangeArrowheads="1"/>
          </p:cNvPicPr>
          <p:nvPr/>
        </p:nvPicPr>
        <p:blipFill>
          <a:blip r:embed="rId2"/>
          <a:srcRect/>
          <a:stretch>
            <a:fillRect/>
          </a:stretch>
        </p:blipFill>
        <p:spPr bwMode="auto">
          <a:xfrm>
            <a:off x="8229600" y="76200"/>
            <a:ext cx="838200" cy="838200"/>
          </a:xfrm>
          <a:prstGeom prst="rect">
            <a:avLst/>
          </a:prstGeom>
          <a:noFill/>
          <a:ln w="9525">
            <a:noFill/>
            <a:miter lim="800000"/>
            <a:headEnd/>
            <a:tailEnd/>
          </a:ln>
        </p:spPr>
      </p:pic>
      <p:pic>
        <p:nvPicPr>
          <p:cNvPr id="5" name="Picture 3" descr="pes logo.png"/>
          <p:cNvPicPr>
            <a:picLocks noChangeAspect="1"/>
          </p:cNvPicPr>
          <p:nvPr/>
        </p:nvPicPr>
        <p:blipFill>
          <a:blip r:embed="rId3">
            <a:lum bright="20000"/>
          </a:blip>
          <a:srcRect/>
          <a:stretch>
            <a:fillRect/>
          </a:stretch>
        </p:blipFill>
        <p:spPr bwMode="auto">
          <a:xfrm>
            <a:off x="0" y="0"/>
            <a:ext cx="1143000" cy="1143000"/>
          </a:xfrm>
          <a:prstGeom prst="rect">
            <a:avLst/>
          </a:prstGeom>
          <a:noFill/>
          <a:ln w="9525">
            <a:noFill/>
            <a:miter lim="800000"/>
            <a:headEnd/>
            <a:tailEnd/>
          </a:ln>
        </p:spPr>
      </p:pic>
      <p:sp>
        <p:nvSpPr>
          <p:cNvPr id="9" name="Rectangle 8"/>
          <p:cNvSpPr/>
          <p:nvPr/>
        </p:nvSpPr>
        <p:spPr>
          <a:xfrm>
            <a:off x="2667000" y="2209800"/>
            <a:ext cx="4191000" cy="2308324"/>
          </a:xfrm>
          <a:prstGeom prst="rect">
            <a:avLst/>
          </a:prstGeom>
          <a:noFill/>
        </p:spPr>
        <p:txBody>
          <a:bodyPr wrap="square" lIns="91440" tIns="45720" rIns="91440" bIns="45720">
            <a:spAutoFit/>
          </a:bodyPr>
          <a:lstStyle/>
          <a:p>
            <a:pPr algn="ctr"/>
            <a:r>
              <a:rPr lang="en-IN" sz="72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Times New Roman" pitchFamily="18" charset="0"/>
                <a:cs typeface="Times New Roman" pitchFamily="18" charset="0"/>
              </a:rPr>
              <a:t>Thank You</a:t>
            </a:r>
            <a:endParaRPr lang="en-US" sz="72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a:latin typeface="Times New Roman" pitchFamily="18" charset="0"/>
                <a:cs typeface="Times New Roman" pitchFamily="18" charset="0"/>
              </a:rPr>
              <a:t>Contents</a:t>
            </a:r>
            <a:endParaRPr lang="en-US" dirty="0"/>
          </a:p>
        </p:txBody>
      </p:sp>
      <p:sp>
        <p:nvSpPr>
          <p:cNvPr id="3" name="Content Placeholder 2"/>
          <p:cNvSpPr>
            <a:spLocks noGrp="1"/>
          </p:cNvSpPr>
          <p:nvPr>
            <p:ph idx="1"/>
          </p:nvPr>
        </p:nvSpPr>
        <p:spPr/>
        <p:txBody>
          <a:bodyPr>
            <a:normAutofit lnSpcReduction="10000"/>
          </a:bodyPr>
          <a:lstStyle/>
          <a:p>
            <a:r>
              <a:rPr lang="en-IN" dirty="0"/>
              <a:t>Introduction</a:t>
            </a:r>
          </a:p>
          <a:p>
            <a:r>
              <a:rPr lang="en-IN" dirty="0"/>
              <a:t>Problem Statement</a:t>
            </a:r>
          </a:p>
          <a:p>
            <a:r>
              <a:rPr lang="en-IN" dirty="0"/>
              <a:t>Block Diagram</a:t>
            </a:r>
          </a:p>
          <a:p>
            <a:r>
              <a:rPr lang="en-IN" dirty="0"/>
              <a:t>Literature Review</a:t>
            </a:r>
          </a:p>
          <a:p>
            <a:r>
              <a:rPr lang="en-IN" dirty="0"/>
              <a:t>Work Done </a:t>
            </a:r>
          </a:p>
          <a:p>
            <a:r>
              <a:rPr lang="en-IN" dirty="0"/>
              <a:t>Results</a:t>
            </a:r>
          </a:p>
          <a:p>
            <a:r>
              <a:rPr lang="en-IN" dirty="0"/>
              <a:t>Conclusion</a:t>
            </a:r>
          </a:p>
          <a:p>
            <a:r>
              <a:rPr lang="en-IN" dirty="0"/>
              <a:t>References </a:t>
            </a:r>
            <a:r>
              <a:rPr lang="en-US" dirty="0"/>
              <a:t> </a:t>
            </a:r>
          </a:p>
          <a:p>
            <a:endParaRPr lang="en-US" dirty="0"/>
          </a:p>
          <a:p>
            <a:endParaRPr lang="en-US" dirty="0"/>
          </a:p>
          <a:p>
            <a:endParaRPr lang="en-US" dirty="0"/>
          </a:p>
        </p:txBody>
      </p:sp>
      <p:pic>
        <p:nvPicPr>
          <p:cNvPr id="5" name="Picture 3" descr="pes logo.png"/>
          <p:cNvPicPr>
            <a:picLocks noChangeAspect="1"/>
          </p:cNvPicPr>
          <p:nvPr/>
        </p:nvPicPr>
        <p:blipFill>
          <a:blip r:embed="rId2">
            <a:lum bright="20000"/>
          </a:blip>
          <a:srcRect/>
          <a:stretch>
            <a:fillRect/>
          </a:stretch>
        </p:blipFill>
        <p:spPr bwMode="auto">
          <a:xfrm>
            <a:off x="0" y="0"/>
            <a:ext cx="1143000" cy="1143000"/>
          </a:xfrm>
          <a:prstGeom prst="rect">
            <a:avLst/>
          </a:prstGeom>
          <a:noFill/>
          <a:ln w="9525">
            <a:noFill/>
            <a:miter lim="800000"/>
            <a:headEnd/>
            <a:tailEnd/>
          </a:ln>
        </p:spPr>
      </p:pic>
      <p:pic>
        <p:nvPicPr>
          <p:cNvPr id="6" name="Picture 5" descr="C:\Users\rajsekar\Pictures\ECE LOGO.jpg"/>
          <p:cNvPicPr>
            <a:picLocks noChangeAspect="1" noChangeArrowheads="1"/>
          </p:cNvPicPr>
          <p:nvPr/>
        </p:nvPicPr>
        <p:blipFill>
          <a:blip r:embed="rId3"/>
          <a:srcRect/>
          <a:stretch>
            <a:fillRect/>
          </a:stretch>
        </p:blipFill>
        <p:spPr bwMode="auto">
          <a:xfrm>
            <a:off x="8229600" y="76200"/>
            <a:ext cx="838200" cy="838200"/>
          </a:xfrm>
          <a:prstGeom prst="rect">
            <a:avLst/>
          </a:prstGeom>
          <a:noFill/>
          <a:ln w="9525">
            <a:noFill/>
            <a:miter lim="800000"/>
            <a:headEnd/>
            <a:tailEnd/>
          </a:ln>
        </p:spPr>
      </p:pic>
      <p:sp>
        <p:nvSpPr>
          <p:cNvPr id="7" name="Date Placeholder 6"/>
          <p:cNvSpPr>
            <a:spLocks noGrp="1"/>
          </p:cNvSpPr>
          <p:nvPr>
            <p:ph type="dt" sz="half" idx="10"/>
          </p:nvPr>
        </p:nvSpPr>
        <p:spPr/>
        <p:txBody>
          <a:bodyPr/>
          <a:lstStyle/>
          <a:p>
            <a:fld id="{4EA6D035-4CC5-464E-81A7-09A0058575A0}" type="datetime4">
              <a:rPr lang="en-US" smtClean="0"/>
              <a:pPr/>
              <a:t>December 7, 2021</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3</a:t>
            </a:fld>
            <a:endParaRPr lang="en-US"/>
          </a:p>
        </p:txBody>
      </p:sp>
      <p:sp>
        <p:nvSpPr>
          <p:cNvPr id="9" name="Footer Placeholder 8"/>
          <p:cNvSpPr>
            <a:spLocks noGrp="1"/>
          </p:cNvSpPr>
          <p:nvPr>
            <p:ph type="ftr" sz="quarter" idx="11"/>
          </p:nvPr>
        </p:nvSpPr>
        <p:spPr/>
        <p:txBody>
          <a:bodyPr/>
          <a:lstStyle/>
          <a:p>
            <a:r>
              <a:rPr lang="en-US"/>
              <a:t>Deep Learning Project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a:latin typeface="Times New Roman" pitchFamily="18" charset="0"/>
                <a:cs typeface="Times New Roman" pitchFamily="18" charset="0"/>
              </a:rPr>
              <a:t>Introduction</a:t>
            </a:r>
            <a:endParaRPr lang="en-US" u="sng"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400" dirty="0"/>
              <a:t>Automatic gender classification and age estimation from facial image has become an attractive research area in the field of machine learning.</a:t>
            </a:r>
          </a:p>
          <a:p>
            <a:r>
              <a:rPr lang="en-IN" sz="2400" dirty="0"/>
              <a:t>Real and apparent age estimation of human face has attracted increased attention due to its numerous real-world applications like  medical diagnosis, etc.</a:t>
            </a:r>
          </a:p>
          <a:p>
            <a:r>
              <a:rPr lang="en-IN" sz="2400" dirty="0"/>
              <a:t>More recently, Deep learning with Convolutional Neural Networks (CNNs) methods have been extensively used for these kind of classification tasks </a:t>
            </a:r>
            <a:r>
              <a:rPr lang="en-US" sz="2400" dirty="0"/>
              <a:t>due to their excellent performance in facial analysis.</a:t>
            </a:r>
          </a:p>
          <a:p>
            <a:pPr>
              <a:buNone/>
            </a:pPr>
            <a:endParaRPr lang="en-US" sz="2400" dirty="0"/>
          </a:p>
        </p:txBody>
      </p:sp>
      <p:sp>
        <p:nvSpPr>
          <p:cNvPr id="4" name="Date Placeholder 3"/>
          <p:cNvSpPr>
            <a:spLocks noGrp="1"/>
          </p:cNvSpPr>
          <p:nvPr>
            <p:ph type="dt" sz="half" idx="10"/>
          </p:nvPr>
        </p:nvSpPr>
        <p:spPr/>
        <p:txBody>
          <a:bodyPr/>
          <a:lstStyle/>
          <a:p>
            <a:fld id="{1EE7887C-D465-4E11-85EA-C3944B1B1298}" type="datetime4">
              <a:rPr lang="en-US" smtClean="0"/>
              <a:pPr/>
              <a:t>December 7, 2021</a:t>
            </a:fld>
            <a:endParaRPr lang="en-US"/>
          </a:p>
        </p:txBody>
      </p:sp>
      <p:sp>
        <p:nvSpPr>
          <p:cNvPr id="5" name="Footer Placeholder 4"/>
          <p:cNvSpPr>
            <a:spLocks noGrp="1"/>
          </p:cNvSpPr>
          <p:nvPr>
            <p:ph type="ftr" sz="quarter" idx="11"/>
          </p:nvPr>
        </p:nvSpPr>
        <p:spPr/>
        <p:txBody>
          <a:bodyPr/>
          <a:lstStyle/>
          <a:p>
            <a:r>
              <a:rPr lang="en-US"/>
              <a:t>Deep Learning Project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pic>
        <p:nvPicPr>
          <p:cNvPr id="7" name="Picture 3" descr="pes logo.png"/>
          <p:cNvPicPr>
            <a:picLocks noChangeAspect="1"/>
          </p:cNvPicPr>
          <p:nvPr/>
        </p:nvPicPr>
        <p:blipFill>
          <a:blip r:embed="rId2">
            <a:lum bright="20000"/>
          </a:blip>
          <a:srcRect/>
          <a:stretch>
            <a:fillRect/>
          </a:stretch>
        </p:blipFill>
        <p:spPr bwMode="auto">
          <a:xfrm>
            <a:off x="0" y="0"/>
            <a:ext cx="1143000" cy="1143000"/>
          </a:xfrm>
          <a:prstGeom prst="rect">
            <a:avLst/>
          </a:prstGeom>
          <a:noFill/>
          <a:ln w="9525">
            <a:noFill/>
            <a:miter lim="800000"/>
            <a:headEnd/>
            <a:tailEnd/>
          </a:ln>
        </p:spPr>
      </p:pic>
      <p:pic>
        <p:nvPicPr>
          <p:cNvPr id="8" name="Picture 7" descr="C:\Users\rajsekar\Pictures\ECE LOGO.jpg"/>
          <p:cNvPicPr>
            <a:picLocks noChangeAspect="1" noChangeArrowheads="1"/>
          </p:cNvPicPr>
          <p:nvPr/>
        </p:nvPicPr>
        <p:blipFill>
          <a:blip r:embed="rId3"/>
          <a:srcRect/>
          <a:stretch>
            <a:fillRect/>
          </a:stretch>
        </p:blipFill>
        <p:spPr bwMode="auto">
          <a:xfrm>
            <a:off x="8229600" y="76200"/>
            <a:ext cx="838200" cy="8382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u="sng" dirty="0">
                <a:latin typeface="Times New Roman" pitchFamily="18" charset="0"/>
                <a:cs typeface="Times New Roman" pitchFamily="18" charset="0"/>
              </a:rPr>
              <a:t>Problem Statement</a:t>
            </a:r>
          </a:p>
        </p:txBody>
      </p:sp>
      <p:sp>
        <p:nvSpPr>
          <p:cNvPr id="3" name="Content Placeholder 2"/>
          <p:cNvSpPr>
            <a:spLocks noGrp="1"/>
          </p:cNvSpPr>
          <p:nvPr>
            <p:ph idx="1"/>
          </p:nvPr>
        </p:nvSpPr>
        <p:spPr/>
        <p:txBody>
          <a:bodyPr>
            <a:normAutofit/>
          </a:bodyPr>
          <a:lstStyle/>
          <a:p>
            <a:r>
              <a:rPr lang="en-IN" sz="2400" dirty="0"/>
              <a:t>To design and implement a deep learning model, capable of detecting Age, Gender and facial Emotion of a person in real-time.</a:t>
            </a:r>
            <a:endParaRPr lang="en-US" sz="2400" dirty="0"/>
          </a:p>
        </p:txBody>
      </p:sp>
      <p:pic>
        <p:nvPicPr>
          <p:cNvPr id="5" name="Picture 3" descr="pes logo.png"/>
          <p:cNvPicPr>
            <a:picLocks noChangeAspect="1"/>
          </p:cNvPicPr>
          <p:nvPr/>
        </p:nvPicPr>
        <p:blipFill>
          <a:blip r:embed="rId2">
            <a:lum bright="20000"/>
          </a:blip>
          <a:srcRect/>
          <a:stretch>
            <a:fillRect/>
          </a:stretch>
        </p:blipFill>
        <p:spPr bwMode="auto">
          <a:xfrm>
            <a:off x="0" y="0"/>
            <a:ext cx="1143000" cy="1143000"/>
          </a:xfrm>
          <a:prstGeom prst="rect">
            <a:avLst/>
          </a:prstGeom>
          <a:noFill/>
          <a:ln w="9525">
            <a:noFill/>
            <a:miter lim="800000"/>
            <a:headEnd/>
            <a:tailEnd/>
          </a:ln>
        </p:spPr>
      </p:pic>
      <p:pic>
        <p:nvPicPr>
          <p:cNvPr id="6" name="Picture 5" descr="C:\Users\rajsekar\Pictures\ECE LOGO.jpg"/>
          <p:cNvPicPr>
            <a:picLocks noChangeAspect="1" noChangeArrowheads="1"/>
          </p:cNvPicPr>
          <p:nvPr/>
        </p:nvPicPr>
        <p:blipFill>
          <a:blip r:embed="rId3"/>
          <a:srcRect/>
          <a:stretch>
            <a:fillRect/>
          </a:stretch>
        </p:blipFill>
        <p:spPr bwMode="auto">
          <a:xfrm>
            <a:off x="8229600" y="76200"/>
            <a:ext cx="838200" cy="838200"/>
          </a:xfrm>
          <a:prstGeom prst="rect">
            <a:avLst/>
          </a:prstGeom>
          <a:noFill/>
          <a:ln w="9525">
            <a:noFill/>
            <a:miter lim="800000"/>
            <a:headEnd/>
            <a:tailEnd/>
          </a:ln>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0168" y="2743200"/>
            <a:ext cx="3641832" cy="2027094"/>
          </a:xfrm>
          <a:prstGeom prst="rect">
            <a:avLst/>
          </a:prstGeom>
        </p:spPr>
      </p:pic>
      <p:sp>
        <p:nvSpPr>
          <p:cNvPr id="8" name="Date Placeholder 7"/>
          <p:cNvSpPr>
            <a:spLocks noGrp="1"/>
          </p:cNvSpPr>
          <p:nvPr>
            <p:ph type="dt" sz="half" idx="10"/>
          </p:nvPr>
        </p:nvSpPr>
        <p:spPr/>
        <p:txBody>
          <a:bodyPr/>
          <a:lstStyle/>
          <a:p>
            <a:fld id="{F148997B-F26A-47BA-B0BD-E5DEEB778EB4}" type="datetime4">
              <a:rPr lang="en-US" smtClean="0"/>
              <a:pPr/>
              <a:t>December 7, 2021</a:t>
            </a:fld>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5</a:t>
            </a:fld>
            <a:endParaRPr lang="en-US"/>
          </a:p>
        </p:txBody>
      </p:sp>
      <p:sp>
        <p:nvSpPr>
          <p:cNvPr id="10" name="Footer Placeholder 9"/>
          <p:cNvSpPr>
            <a:spLocks noGrp="1"/>
          </p:cNvSpPr>
          <p:nvPr>
            <p:ph type="ftr" sz="quarter" idx="11"/>
          </p:nvPr>
        </p:nvSpPr>
        <p:spPr/>
        <p:txBody>
          <a:bodyPr/>
          <a:lstStyle/>
          <a:p>
            <a:r>
              <a:rPr lang="en-US" dirty="0"/>
              <a:t>Deep Learning Project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a:latin typeface="Times New Roman" pitchFamily="18" charset="0"/>
                <a:cs typeface="Times New Roman" pitchFamily="18" charset="0"/>
              </a:rPr>
              <a:t>Block Diagram</a:t>
            </a:r>
            <a:endParaRPr lang="en-US" u="sng"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fld id="{1EE7887C-D465-4E11-85EA-C3944B1B1298}" type="datetime4">
              <a:rPr lang="en-US" smtClean="0"/>
              <a:pPr/>
              <a:t>December 7, 2021</a:t>
            </a:fld>
            <a:endParaRPr lang="en-US"/>
          </a:p>
        </p:txBody>
      </p:sp>
      <p:sp>
        <p:nvSpPr>
          <p:cNvPr id="5" name="Footer Placeholder 4"/>
          <p:cNvSpPr>
            <a:spLocks noGrp="1"/>
          </p:cNvSpPr>
          <p:nvPr>
            <p:ph type="ftr" sz="quarter" idx="11"/>
          </p:nvPr>
        </p:nvSpPr>
        <p:spPr/>
        <p:txBody>
          <a:bodyPr/>
          <a:lstStyle/>
          <a:p>
            <a:r>
              <a:rPr lang="en-US"/>
              <a:t>Deep Learning Project</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429223"/>
            <a:ext cx="3970662" cy="4971577"/>
          </a:xfrm>
          <a:prstGeom prst="rect">
            <a:avLst/>
          </a:prstGeom>
        </p:spPr>
      </p:pic>
      <p:pic>
        <p:nvPicPr>
          <p:cNvPr id="10" name="Picture 3" descr="pes logo.png"/>
          <p:cNvPicPr>
            <a:picLocks noChangeAspect="1"/>
          </p:cNvPicPr>
          <p:nvPr/>
        </p:nvPicPr>
        <p:blipFill>
          <a:blip r:embed="rId3">
            <a:lum bright="20000"/>
          </a:blip>
          <a:srcRect/>
          <a:stretch>
            <a:fillRect/>
          </a:stretch>
        </p:blipFill>
        <p:spPr bwMode="auto">
          <a:xfrm>
            <a:off x="0" y="0"/>
            <a:ext cx="1143000" cy="1143000"/>
          </a:xfrm>
          <a:prstGeom prst="rect">
            <a:avLst/>
          </a:prstGeom>
          <a:noFill/>
          <a:ln w="9525">
            <a:noFill/>
            <a:miter lim="800000"/>
            <a:headEnd/>
            <a:tailEnd/>
          </a:ln>
        </p:spPr>
      </p:pic>
      <p:pic>
        <p:nvPicPr>
          <p:cNvPr id="11" name="Picture 5" descr="C:\Users\rajsekar\Pictures\ECE LOGO.jpg"/>
          <p:cNvPicPr>
            <a:picLocks noChangeAspect="1" noChangeArrowheads="1"/>
          </p:cNvPicPr>
          <p:nvPr/>
        </p:nvPicPr>
        <p:blipFill>
          <a:blip r:embed="rId4"/>
          <a:srcRect/>
          <a:stretch>
            <a:fillRect/>
          </a:stretch>
        </p:blipFill>
        <p:spPr bwMode="auto">
          <a:xfrm>
            <a:off x="8229600" y="152400"/>
            <a:ext cx="838200" cy="8382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u="sng" dirty="0">
                <a:latin typeface="Times New Roman" pitchFamily="18" charset="0"/>
                <a:cs typeface="Times New Roman" pitchFamily="18" charset="0"/>
              </a:rPr>
              <a:t>Literature Review</a:t>
            </a:r>
            <a:endParaRPr lang="en-US" u="sng"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IN" sz="2400" dirty="0"/>
              <a:t>For our project we have gone through the following papers:</a:t>
            </a:r>
          </a:p>
          <a:p>
            <a:pPr lvl="1">
              <a:buFont typeface="Wingdings" pitchFamily="2" charset="2"/>
              <a:buChar char="ü"/>
            </a:pPr>
            <a:r>
              <a:rPr lang="en-IN" sz="2400" dirty="0">
                <a:cs typeface="Times New Roman" pitchFamily="18" charset="0"/>
              </a:rPr>
              <a:t>A Gender Recognition System from Facial Image</a:t>
            </a:r>
          </a:p>
          <a:p>
            <a:pPr lvl="1">
              <a:buFont typeface="Wingdings" pitchFamily="2" charset="2"/>
              <a:buChar char="ü"/>
            </a:pPr>
            <a:r>
              <a:rPr lang="en-IN" sz="2400" dirty="0">
                <a:cs typeface="Times New Roman" pitchFamily="18" charset="0"/>
              </a:rPr>
              <a:t>A Lightweight </a:t>
            </a:r>
            <a:r>
              <a:rPr lang="en-IN" sz="2400" dirty="0" err="1">
                <a:cs typeface="Times New Roman" pitchFamily="18" charset="0"/>
              </a:rPr>
              <a:t>Convolutional</a:t>
            </a:r>
            <a:r>
              <a:rPr lang="en-IN" sz="2400" dirty="0">
                <a:cs typeface="Times New Roman" pitchFamily="18" charset="0"/>
              </a:rPr>
              <a:t> Neural Network for Real and Apparent Age Estimation in Unconstrained Face Images</a:t>
            </a:r>
          </a:p>
          <a:p>
            <a:pPr lvl="1">
              <a:buFont typeface="Wingdings" pitchFamily="2" charset="2"/>
              <a:buChar char="ü"/>
            </a:pPr>
            <a:r>
              <a:rPr lang="en-IN" sz="2400" dirty="0">
                <a:ea typeface="Calibri" panose="020F0502020204030204" pitchFamily="34" charset="0"/>
                <a:cs typeface="Times New Roman" pitchFamily="18" charset="0"/>
              </a:rPr>
              <a:t>Deep Learning based approach to detect Customer </a:t>
            </a:r>
            <a:br>
              <a:rPr lang="en-IN" sz="2400" dirty="0">
                <a:ea typeface="Calibri" panose="020F0502020204030204" pitchFamily="34" charset="0"/>
                <a:cs typeface="Times New Roman" pitchFamily="18" charset="0"/>
              </a:rPr>
            </a:br>
            <a:r>
              <a:rPr lang="en-IN" sz="2400" dirty="0">
                <a:ea typeface="Calibri" panose="020F0502020204030204" pitchFamily="34" charset="0"/>
                <a:cs typeface="Times New Roman" pitchFamily="18" charset="0"/>
              </a:rPr>
              <a:t>Age, Gender and Expression in Surveillance Video </a:t>
            </a:r>
          </a:p>
          <a:p>
            <a:pPr lvl="1">
              <a:buFont typeface="Wingdings" pitchFamily="2" charset="2"/>
              <a:buChar char="ü"/>
            </a:pPr>
            <a:r>
              <a:rPr lang="en-IN" sz="2400" dirty="0">
                <a:ea typeface="Calibri" panose="020F0502020204030204" pitchFamily="34" charset="0"/>
                <a:cs typeface="Times New Roman" pitchFamily="18" charset="0"/>
              </a:rPr>
              <a:t>Age and Gender Prediction using Deep </a:t>
            </a:r>
            <a:r>
              <a:rPr lang="en-IN" sz="2400" dirty="0" err="1">
                <a:ea typeface="Calibri" panose="020F0502020204030204" pitchFamily="34" charset="0"/>
                <a:cs typeface="Times New Roman" pitchFamily="18" charset="0"/>
              </a:rPr>
              <a:t>Convolutional</a:t>
            </a:r>
            <a:r>
              <a:rPr lang="en-IN" sz="2400" dirty="0">
                <a:ea typeface="Calibri" panose="020F0502020204030204" pitchFamily="34" charset="0"/>
                <a:cs typeface="Times New Roman" pitchFamily="18" charset="0"/>
              </a:rPr>
              <a:t> Neural Networks</a:t>
            </a:r>
            <a:r>
              <a:rPr lang="en-US" sz="2400" dirty="0">
                <a:solidFill>
                  <a:srgbClr val="000000"/>
                </a:solidFill>
                <a:cs typeface="Times New Roman" pitchFamily="18" charset="0"/>
              </a:rPr>
              <a:t> </a:t>
            </a:r>
            <a:br>
              <a:rPr lang="en-US" sz="2400" dirty="0">
                <a:solidFill>
                  <a:srgbClr val="000000"/>
                </a:solidFill>
                <a:cs typeface="Times New Roman" pitchFamily="18" charset="0"/>
              </a:rPr>
            </a:br>
            <a:br>
              <a:rPr lang="en-IN" sz="2400" u="sng" dirty="0">
                <a:latin typeface="Times New Roman" pitchFamily="18" charset="0"/>
                <a:cs typeface="Times New Roman" pitchFamily="18" charset="0"/>
              </a:rPr>
            </a:br>
            <a:br>
              <a:rPr lang="en-IN" sz="2400" u="sng" dirty="0">
                <a:latin typeface="Times New Roman" pitchFamily="18" charset="0"/>
                <a:cs typeface="Times New Roman" pitchFamily="18" charset="0"/>
              </a:rPr>
            </a:br>
            <a:endParaRPr lang="en-US" sz="2400" dirty="0"/>
          </a:p>
        </p:txBody>
      </p:sp>
      <p:pic>
        <p:nvPicPr>
          <p:cNvPr id="5" name="Picture 3" descr="pes logo.png"/>
          <p:cNvPicPr>
            <a:picLocks noChangeAspect="1"/>
          </p:cNvPicPr>
          <p:nvPr/>
        </p:nvPicPr>
        <p:blipFill>
          <a:blip r:embed="rId2">
            <a:lum bright="20000"/>
          </a:blip>
          <a:srcRect/>
          <a:stretch>
            <a:fillRect/>
          </a:stretch>
        </p:blipFill>
        <p:spPr bwMode="auto">
          <a:xfrm>
            <a:off x="0" y="0"/>
            <a:ext cx="1143000" cy="1143000"/>
          </a:xfrm>
          <a:prstGeom prst="rect">
            <a:avLst/>
          </a:prstGeom>
          <a:noFill/>
          <a:ln w="9525">
            <a:noFill/>
            <a:miter lim="800000"/>
            <a:headEnd/>
            <a:tailEnd/>
          </a:ln>
        </p:spPr>
      </p:pic>
      <p:pic>
        <p:nvPicPr>
          <p:cNvPr id="6" name="Picture 5" descr="C:\Users\rajsekar\Pictures\ECE LOGO.jpg"/>
          <p:cNvPicPr>
            <a:picLocks noChangeAspect="1" noChangeArrowheads="1"/>
          </p:cNvPicPr>
          <p:nvPr/>
        </p:nvPicPr>
        <p:blipFill>
          <a:blip r:embed="rId3"/>
          <a:srcRect/>
          <a:stretch>
            <a:fillRect/>
          </a:stretch>
        </p:blipFill>
        <p:spPr bwMode="auto">
          <a:xfrm>
            <a:off x="8229600" y="76200"/>
            <a:ext cx="838200" cy="838200"/>
          </a:xfrm>
          <a:prstGeom prst="rect">
            <a:avLst/>
          </a:prstGeom>
          <a:noFill/>
          <a:ln w="9525">
            <a:noFill/>
            <a:miter lim="800000"/>
            <a:headEnd/>
            <a:tailEnd/>
          </a:ln>
        </p:spPr>
      </p:pic>
      <p:sp>
        <p:nvSpPr>
          <p:cNvPr id="7" name="Date Placeholder 6"/>
          <p:cNvSpPr>
            <a:spLocks noGrp="1"/>
          </p:cNvSpPr>
          <p:nvPr>
            <p:ph type="dt" sz="half" idx="10"/>
          </p:nvPr>
        </p:nvSpPr>
        <p:spPr/>
        <p:txBody>
          <a:bodyPr/>
          <a:lstStyle/>
          <a:p>
            <a:fld id="{2C9682F0-71CD-40E3-B7C2-9FBB5F8FFD71}" type="datetime4">
              <a:rPr lang="en-US" smtClean="0"/>
              <a:pPr/>
              <a:t>December 7, 2021</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7</a:t>
            </a:fld>
            <a:endParaRPr lang="en-US"/>
          </a:p>
        </p:txBody>
      </p:sp>
      <p:sp>
        <p:nvSpPr>
          <p:cNvPr id="9" name="Footer Placeholder 8"/>
          <p:cNvSpPr>
            <a:spLocks noGrp="1"/>
          </p:cNvSpPr>
          <p:nvPr>
            <p:ph type="ftr" sz="quarter" idx="11"/>
          </p:nvPr>
        </p:nvSpPr>
        <p:spPr/>
        <p:txBody>
          <a:bodyPr/>
          <a:lstStyle/>
          <a:p>
            <a:r>
              <a:rPr lang="en-US"/>
              <a:t>Deep Learning Project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pes logo.png"/>
          <p:cNvPicPr>
            <a:picLocks noChangeAspect="1"/>
          </p:cNvPicPr>
          <p:nvPr/>
        </p:nvPicPr>
        <p:blipFill>
          <a:blip r:embed="rId2">
            <a:lum bright="20000"/>
          </a:blip>
          <a:srcRect/>
          <a:stretch>
            <a:fillRect/>
          </a:stretch>
        </p:blipFill>
        <p:spPr bwMode="auto">
          <a:xfrm>
            <a:off x="0" y="0"/>
            <a:ext cx="990600" cy="990600"/>
          </a:xfrm>
          <a:prstGeom prst="rect">
            <a:avLst/>
          </a:prstGeom>
          <a:noFill/>
          <a:ln w="9525">
            <a:noFill/>
            <a:miter lim="800000"/>
            <a:headEnd/>
            <a:tailEnd/>
          </a:ln>
        </p:spPr>
      </p:pic>
      <p:sp>
        <p:nvSpPr>
          <p:cNvPr id="2" name="Title 1"/>
          <p:cNvSpPr>
            <a:spLocks noGrp="1"/>
          </p:cNvSpPr>
          <p:nvPr>
            <p:ph type="title"/>
          </p:nvPr>
        </p:nvSpPr>
        <p:spPr/>
        <p:txBody>
          <a:bodyPr>
            <a:noAutofit/>
          </a:bodyPr>
          <a:lstStyle/>
          <a:p>
            <a:r>
              <a:rPr lang="en-IN" sz="2800" u="sng" dirty="0">
                <a:latin typeface="Times New Roman" pitchFamily="18" charset="0"/>
                <a:cs typeface="Times New Roman" pitchFamily="18" charset="0"/>
              </a:rPr>
              <a:t>A Gender Recognition System from Facial Image</a:t>
            </a:r>
            <a:br>
              <a:rPr lang="en-IN" sz="2800" u="sng" dirty="0">
                <a:latin typeface="Times New Roman" pitchFamily="18" charset="0"/>
                <a:cs typeface="Times New Roman" pitchFamily="18" charset="0"/>
              </a:rPr>
            </a:br>
            <a:r>
              <a:rPr lang="en-IN" sz="1200" dirty="0"/>
              <a:t> </a:t>
            </a:r>
            <a:r>
              <a:rPr lang="en-IN" sz="1200" dirty="0" err="1"/>
              <a:t>Tawhid</a:t>
            </a:r>
            <a:r>
              <a:rPr lang="en-IN" sz="1200" dirty="0"/>
              <a:t>, Md. </a:t>
            </a:r>
            <a:r>
              <a:rPr lang="en-IN" sz="1200" dirty="0" err="1"/>
              <a:t>Nurul</a:t>
            </a:r>
            <a:r>
              <a:rPr lang="en-IN" sz="1200" dirty="0"/>
              <a:t> </a:t>
            </a:r>
            <a:r>
              <a:rPr lang="en-IN" sz="1200" dirty="0" err="1"/>
              <a:t>Ahad</a:t>
            </a:r>
            <a:r>
              <a:rPr lang="en-IN" sz="1200" dirty="0"/>
              <a:t> &amp; </a:t>
            </a:r>
            <a:r>
              <a:rPr lang="en-IN" sz="1200" dirty="0" err="1"/>
              <a:t>Dey</a:t>
            </a:r>
            <a:r>
              <a:rPr lang="en-IN" sz="1200" dirty="0"/>
              <a:t>, </a:t>
            </a:r>
            <a:r>
              <a:rPr lang="en-IN" sz="1200" dirty="0" err="1"/>
              <a:t>Emon</a:t>
            </a:r>
            <a:r>
              <a:rPr lang="en-IN" sz="1200" dirty="0"/>
              <a:t>. (2018). International Journal of Computer Applications.</a:t>
            </a:r>
            <a:r>
              <a:rPr lang="en-IN" sz="1200" u="sng" dirty="0">
                <a:latin typeface="Times New Roman" pitchFamily="18" charset="0"/>
                <a:cs typeface="Times New Roman" pitchFamily="18" charset="0"/>
              </a:rPr>
              <a:t> </a:t>
            </a:r>
            <a:endParaRPr lang="en-US" sz="1000" u="sng" dirty="0">
              <a:latin typeface="Times New Roman" pitchFamily="18" charset="0"/>
              <a:cs typeface="Times New Roman" pitchFamily="18" charset="0"/>
            </a:endParaRPr>
          </a:p>
        </p:txBody>
      </p:sp>
      <p:sp>
        <p:nvSpPr>
          <p:cNvPr id="3" name="Content Placeholder 2"/>
          <p:cNvSpPr>
            <a:spLocks noGrp="1"/>
          </p:cNvSpPr>
          <p:nvPr>
            <p:ph idx="1"/>
          </p:nvPr>
        </p:nvSpPr>
        <p:spPr>
          <a:xfrm>
            <a:off x="457200" y="1600200"/>
            <a:ext cx="8153400" cy="4525963"/>
          </a:xfrm>
        </p:spPr>
        <p:txBody>
          <a:bodyPr>
            <a:normAutofit lnSpcReduction="10000"/>
          </a:bodyPr>
          <a:lstStyle/>
          <a:p>
            <a:r>
              <a:rPr lang="en-IN" sz="1600" b="1" dirty="0"/>
              <a:t>Problem Statement: </a:t>
            </a:r>
            <a:r>
              <a:rPr lang="en-IN" sz="1600" dirty="0"/>
              <a:t>Approach for classifying gender from facial images using the feature extraction method named as </a:t>
            </a:r>
            <a:r>
              <a:rPr lang="en-IN" sz="1600" dirty="0" err="1"/>
              <a:t>tCENTRIST</a:t>
            </a:r>
            <a:r>
              <a:rPr lang="en-IN" sz="1600" dirty="0"/>
              <a:t>.</a:t>
            </a:r>
          </a:p>
          <a:p>
            <a:r>
              <a:rPr lang="en-IN" sz="1600" b="1" dirty="0"/>
              <a:t>Methodology</a:t>
            </a:r>
            <a:r>
              <a:rPr lang="en-IN" sz="1600" dirty="0"/>
              <a:t>: Proposed method for the gender classification task are as follows:</a:t>
            </a:r>
          </a:p>
          <a:p>
            <a:pPr lvl="1">
              <a:buFont typeface="Wingdings" pitchFamily="2" charset="2"/>
              <a:buChar char="ü"/>
            </a:pPr>
            <a:r>
              <a:rPr lang="en-IN" sz="1600" dirty="0"/>
              <a:t>Image Enhancement</a:t>
            </a:r>
          </a:p>
          <a:p>
            <a:pPr lvl="2"/>
            <a:r>
              <a:rPr lang="en-IN" sz="1600" dirty="0"/>
              <a:t>Bilateral Histogram Equalization with Pre-processing(BHEP)</a:t>
            </a:r>
          </a:p>
          <a:p>
            <a:pPr lvl="1">
              <a:buFont typeface="Wingdings" pitchFamily="2" charset="2"/>
              <a:buChar char="ü"/>
            </a:pPr>
            <a:r>
              <a:rPr lang="en-IN" sz="1600" dirty="0"/>
              <a:t>Feature Extraction and dimension reduction</a:t>
            </a:r>
          </a:p>
          <a:p>
            <a:pPr lvl="2"/>
            <a:r>
              <a:rPr lang="en-IN" sz="1600" dirty="0" err="1"/>
              <a:t>tCENTRIST</a:t>
            </a:r>
            <a:r>
              <a:rPr lang="en-IN" sz="1600" dirty="0"/>
              <a:t> for feature extraction</a:t>
            </a:r>
          </a:p>
          <a:p>
            <a:pPr lvl="2"/>
            <a:r>
              <a:rPr lang="en-IN" sz="1600" dirty="0"/>
              <a:t>PCA for dimensionality reduction</a:t>
            </a:r>
          </a:p>
          <a:p>
            <a:pPr lvl="1">
              <a:buFont typeface="Wingdings" pitchFamily="2" charset="2"/>
              <a:buChar char="ü"/>
            </a:pPr>
            <a:r>
              <a:rPr lang="en-IN" sz="1600" dirty="0"/>
              <a:t>Classifier Training</a:t>
            </a:r>
          </a:p>
          <a:p>
            <a:pPr lvl="2"/>
            <a:r>
              <a:rPr lang="en-IN" sz="1600" dirty="0"/>
              <a:t>Support Vector Machine(SVM)</a:t>
            </a:r>
          </a:p>
          <a:p>
            <a:r>
              <a:rPr lang="en-IN" sz="1600" b="1" dirty="0"/>
              <a:t>Results/Conclusion :</a:t>
            </a:r>
            <a:r>
              <a:rPr lang="en-IN" sz="1600" dirty="0"/>
              <a:t> Accuracy(%) on different</a:t>
            </a:r>
          </a:p>
          <a:p>
            <a:pPr>
              <a:buNone/>
            </a:pPr>
            <a:r>
              <a:rPr lang="en-IN" sz="1600" dirty="0"/>
              <a:t>	 dataset.</a:t>
            </a:r>
          </a:p>
          <a:p>
            <a:pPr>
              <a:buNone/>
            </a:pPr>
            <a:endParaRPr lang="en-IN" sz="1600" dirty="0"/>
          </a:p>
          <a:p>
            <a:pPr>
              <a:buNone/>
            </a:pPr>
            <a:endParaRPr lang="en-IN" sz="1600" dirty="0"/>
          </a:p>
          <a:p>
            <a:r>
              <a:rPr lang="en-IN" sz="1600" b="1" dirty="0"/>
              <a:t>Research Void</a:t>
            </a:r>
            <a:r>
              <a:rPr lang="en-IN" sz="1600" dirty="0"/>
              <a:t> : A more sophisticated pre-processing method like by applying dynamic size blocks for feature extraction in input images to enhance the pose variation can be applied to improve the accuracies.</a:t>
            </a:r>
            <a:endParaRPr lang="en-US" sz="1600" dirty="0"/>
          </a:p>
        </p:txBody>
      </p:sp>
      <p:pic>
        <p:nvPicPr>
          <p:cNvPr id="6" name="Picture 5" descr="C:\Users\rajsekar\Pictures\ECE LOGO.jpg"/>
          <p:cNvPicPr>
            <a:picLocks noChangeAspect="1" noChangeArrowheads="1"/>
          </p:cNvPicPr>
          <p:nvPr/>
        </p:nvPicPr>
        <p:blipFill>
          <a:blip r:embed="rId3"/>
          <a:srcRect/>
          <a:stretch>
            <a:fillRect/>
          </a:stretch>
        </p:blipFill>
        <p:spPr bwMode="auto">
          <a:xfrm>
            <a:off x="8229600" y="76200"/>
            <a:ext cx="838200" cy="838200"/>
          </a:xfrm>
          <a:prstGeom prst="rect">
            <a:avLst/>
          </a:prstGeom>
          <a:noFill/>
          <a:ln w="9525">
            <a:noFill/>
            <a:miter lim="800000"/>
            <a:headEnd/>
            <a:tailEnd/>
          </a:ln>
        </p:spPr>
      </p:pic>
      <p:sp>
        <p:nvSpPr>
          <p:cNvPr id="7" name="Date Placeholder 6"/>
          <p:cNvSpPr>
            <a:spLocks noGrp="1"/>
          </p:cNvSpPr>
          <p:nvPr>
            <p:ph type="dt" sz="half" idx="10"/>
          </p:nvPr>
        </p:nvSpPr>
        <p:spPr/>
        <p:txBody>
          <a:bodyPr/>
          <a:lstStyle/>
          <a:p>
            <a:fld id="{97C65197-8DDD-4207-8AB3-62EBFD430595}" type="datetime4">
              <a:rPr lang="en-US" smtClean="0"/>
              <a:pPr/>
              <a:t>December 7, 2021</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8</a:t>
            </a:fld>
            <a:endParaRPr lang="en-US"/>
          </a:p>
        </p:txBody>
      </p:sp>
      <p:sp>
        <p:nvSpPr>
          <p:cNvPr id="9" name="Footer Placeholder 8"/>
          <p:cNvSpPr>
            <a:spLocks noGrp="1"/>
          </p:cNvSpPr>
          <p:nvPr>
            <p:ph type="ftr" sz="quarter" idx="11"/>
          </p:nvPr>
        </p:nvSpPr>
        <p:spPr/>
        <p:txBody>
          <a:bodyPr/>
          <a:lstStyle/>
          <a:p>
            <a:r>
              <a:rPr lang="en-US"/>
              <a:t>Deep Learning Project</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4572000"/>
            <a:ext cx="3978091" cy="762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4903" y="4267200"/>
            <a:ext cx="1929897" cy="785043"/>
          </a:xfrm>
          <a:prstGeom prst="rect">
            <a:avLst/>
          </a:prstGeom>
        </p:spPr>
      </p:pic>
      <p:pic>
        <p:nvPicPr>
          <p:cNvPr id="6" name="Picture 5" descr="C:\Users\rajsekar\Pictures\ECE LOGO.jpg"/>
          <p:cNvPicPr>
            <a:picLocks noChangeAspect="1" noChangeArrowheads="1"/>
          </p:cNvPicPr>
          <p:nvPr/>
        </p:nvPicPr>
        <p:blipFill>
          <a:blip r:embed="rId3"/>
          <a:srcRect/>
          <a:stretch>
            <a:fillRect/>
          </a:stretch>
        </p:blipFill>
        <p:spPr bwMode="auto">
          <a:xfrm>
            <a:off x="8229600" y="76200"/>
            <a:ext cx="838200" cy="838200"/>
          </a:xfrm>
          <a:prstGeom prst="rect">
            <a:avLst/>
          </a:prstGeom>
          <a:noFill/>
          <a:ln w="9525">
            <a:noFill/>
            <a:miter lim="800000"/>
            <a:headEnd/>
            <a:tailEnd/>
          </a:ln>
        </p:spPr>
      </p:pic>
      <p:pic>
        <p:nvPicPr>
          <p:cNvPr id="5" name="Picture 3" descr="pes logo.png"/>
          <p:cNvPicPr>
            <a:picLocks noChangeAspect="1"/>
          </p:cNvPicPr>
          <p:nvPr/>
        </p:nvPicPr>
        <p:blipFill>
          <a:blip r:embed="rId4">
            <a:lum bright="20000"/>
          </a:blip>
          <a:srcRect/>
          <a:stretch>
            <a:fillRect/>
          </a:stretch>
        </p:blipFill>
        <p:spPr bwMode="auto">
          <a:xfrm>
            <a:off x="0" y="0"/>
            <a:ext cx="990600" cy="990600"/>
          </a:xfrm>
          <a:prstGeom prst="rect">
            <a:avLst/>
          </a:prstGeom>
          <a:noFill/>
          <a:ln w="9525">
            <a:noFill/>
            <a:miter lim="800000"/>
            <a:headEnd/>
            <a:tailEnd/>
          </a:ln>
        </p:spPr>
      </p:pic>
      <p:sp>
        <p:nvSpPr>
          <p:cNvPr id="2" name="Title 1"/>
          <p:cNvSpPr>
            <a:spLocks noGrp="1"/>
          </p:cNvSpPr>
          <p:nvPr>
            <p:ph type="title"/>
          </p:nvPr>
        </p:nvSpPr>
        <p:spPr/>
        <p:txBody>
          <a:bodyPr>
            <a:noAutofit/>
          </a:bodyPr>
          <a:lstStyle/>
          <a:p>
            <a:r>
              <a:rPr lang="en-IN" sz="2400" u="sng" dirty="0">
                <a:latin typeface="Times New Roman" pitchFamily="18" charset="0"/>
                <a:cs typeface="Times New Roman" pitchFamily="18" charset="0"/>
              </a:rPr>
              <a:t>A Lightweight </a:t>
            </a:r>
            <a:r>
              <a:rPr lang="en-IN" sz="2400" u="sng" dirty="0" err="1">
                <a:latin typeface="Times New Roman" pitchFamily="18" charset="0"/>
                <a:cs typeface="Times New Roman" pitchFamily="18" charset="0"/>
              </a:rPr>
              <a:t>Convolutional</a:t>
            </a:r>
            <a:r>
              <a:rPr lang="en-IN" sz="2400" u="sng" dirty="0">
                <a:latin typeface="Times New Roman" pitchFamily="18" charset="0"/>
                <a:cs typeface="Times New Roman" pitchFamily="18" charset="0"/>
              </a:rPr>
              <a:t> Neural Network for Real </a:t>
            </a:r>
            <a:br>
              <a:rPr lang="en-IN" sz="2400" u="sng" dirty="0">
                <a:latin typeface="Times New Roman" pitchFamily="18" charset="0"/>
                <a:cs typeface="Times New Roman" pitchFamily="18" charset="0"/>
              </a:rPr>
            </a:br>
            <a:r>
              <a:rPr lang="en-IN" sz="2400" dirty="0">
                <a:latin typeface="Times New Roman" pitchFamily="18" charset="0"/>
                <a:cs typeface="Times New Roman" pitchFamily="18" charset="0"/>
              </a:rPr>
              <a:t>  </a:t>
            </a:r>
            <a:r>
              <a:rPr lang="en-IN" sz="2400" u="sng" dirty="0">
                <a:latin typeface="Times New Roman" pitchFamily="18" charset="0"/>
                <a:cs typeface="Times New Roman" pitchFamily="18" charset="0"/>
              </a:rPr>
              <a:t>and Apparent Age Estimation in Unconstrained Face Images</a:t>
            </a:r>
            <a:br>
              <a:rPr lang="en-IN" sz="2400" u="sng" dirty="0">
                <a:latin typeface="Times New Roman" pitchFamily="18" charset="0"/>
                <a:cs typeface="Times New Roman" pitchFamily="18" charset="0"/>
              </a:rPr>
            </a:br>
            <a:r>
              <a:rPr lang="en-IN" sz="1200" dirty="0"/>
              <a:t>O. </a:t>
            </a:r>
            <a:r>
              <a:rPr lang="en-IN" sz="1200" dirty="0" err="1"/>
              <a:t>Agbo-Ajala</a:t>
            </a:r>
            <a:r>
              <a:rPr lang="en-IN" sz="1200" dirty="0"/>
              <a:t> and S. </a:t>
            </a:r>
            <a:r>
              <a:rPr lang="en-IN" sz="1200" dirty="0" err="1"/>
              <a:t>Viriri</a:t>
            </a:r>
            <a:r>
              <a:rPr lang="en-IN" sz="1200" dirty="0"/>
              <a:t>, in IEEE Access September,2020</a:t>
            </a:r>
            <a:br>
              <a:rPr lang="en-IN" sz="1200" dirty="0"/>
            </a:br>
            <a:endParaRPr lang="en-US" sz="2400" u="sng" dirty="0">
              <a:latin typeface="Times New Roman" pitchFamily="18" charset="0"/>
              <a:cs typeface="Times New Roman" pitchFamily="18" charset="0"/>
            </a:endParaRPr>
          </a:p>
        </p:txBody>
      </p:sp>
      <p:sp>
        <p:nvSpPr>
          <p:cNvPr id="3" name="Content Placeholder 2"/>
          <p:cNvSpPr>
            <a:spLocks noGrp="1"/>
          </p:cNvSpPr>
          <p:nvPr>
            <p:ph idx="1"/>
          </p:nvPr>
        </p:nvSpPr>
        <p:spPr/>
        <p:txBody>
          <a:bodyPr>
            <a:noAutofit/>
          </a:bodyPr>
          <a:lstStyle/>
          <a:p>
            <a:r>
              <a:rPr lang="en-IN" sz="1600" b="1" dirty="0"/>
              <a:t>Problem Statement: </a:t>
            </a:r>
            <a:r>
              <a:rPr lang="en-IN" sz="1600" dirty="0"/>
              <a:t>Designing a lightweight CNN model of fewer layers to estimate the real and apparent age of individuals from unconstrained real-time face images that can be deployed on mobile devices.</a:t>
            </a:r>
          </a:p>
          <a:p>
            <a:r>
              <a:rPr lang="en-IN" sz="1600" b="1" dirty="0"/>
              <a:t>Methodology</a:t>
            </a:r>
            <a:r>
              <a:rPr lang="en-IN" sz="1600" dirty="0"/>
              <a:t>: Proposed method for the age estimation task are as follows:</a:t>
            </a:r>
          </a:p>
          <a:p>
            <a:pPr lvl="1">
              <a:buFont typeface="Wingdings" pitchFamily="2" charset="2"/>
              <a:buChar char="ü"/>
            </a:pPr>
            <a:r>
              <a:rPr lang="en-IN" sz="1600" dirty="0"/>
              <a:t>Face Detection and Alignment</a:t>
            </a:r>
          </a:p>
          <a:p>
            <a:pPr lvl="2"/>
            <a:r>
              <a:rPr lang="en-IN" sz="1600" dirty="0"/>
              <a:t>Face Detection </a:t>
            </a:r>
          </a:p>
          <a:p>
            <a:pPr lvl="2"/>
            <a:r>
              <a:rPr lang="en-IN" sz="1600" dirty="0"/>
              <a:t>Face Alignment</a:t>
            </a:r>
          </a:p>
          <a:p>
            <a:pPr lvl="1">
              <a:buFont typeface="Wingdings" pitchFamily="2" charset="2"/>
              <a:buChar char="ü"/>
            </a:pPr>
            <a:r>
              <a:rPr lang="en-IN" sz="1600" dirty="0"/>
              <a:t>CNN Lightweight Architecture</a:t>
            </a:r>
          </a:p>
          <a:p>
            <a:r>
              <a:rPr lang="en-IN" sz="1600" dirty="0"/>
              <a:t>Mean Absolute Error (MAE) is the evaluation metric </a:t>
            </a:r>
          </a:p>
          <a:p>
            <a:pPr>
              <a:buNone/>
            </a:pPr>
            <a:r>
              <a:rPr lang="en-IN" sz="1600" dirty="0"/>
              <a:t>	used in this paper.</a:t>
            </a:r>
          </a:p>
          <a:p>
            <a:r>
              <a:rPr lang="en-IN" sz="1600" b="1" dirty="0"/>
              <a:t>Results/Conclusion :</a:t>
            </a:r>
            <a:r>
              <a:rPr lang="en-IN" sz="1600" dirty="0"/>
              <a:t> Model achieved the best</a:t>
            </a:r>
          </a:p>
          <a:p>
            <a:pPr>
              <a:buNone/>
            </a:pPr>
            <a:r>
              <a:rPr lang="en-IN" sz="1600" dirty="0"/>
              <a:t>	performance with fewer parameters and a reduction</a:t>
            </a:r>
          </a:p>
          <a:p>
            <a:pPr>
              <a:buNone/>
            </a:pPr>
            <a:r>
              <a:rPr lang="en-IN" sz="1600" dirty="0"/>
              <a:t>	 in computational time which satisfies the real-time requirement of the model for its applicability on mobile devices.</a:t>
            </a:r>
            <a:r>
              <a:rPr lang="en-IN" sz="1600" b="1" dirty="0"/>
              <a:t> </a:t>
            </a:r>
            <a:endParaRPr lang="en-IN" sz="1600" dirty="0"/>
          </a:p>
          <a:p>
            <a:r>
              <a:rPr lang="en-IN" sz="1600" b="1" dirty="0"/>
              <a:t>Research Void : </a:t>
            </a:r>
            <a:r>
              <a:rPr lang="en-IN" sz="1600" dirty="0"/>
              <a:t>There is need to consider a more robust and quality image pre-processing algorithm that detect the unfiltered images faster for real-time estimation of the images.</a:t>
            </a:r>
          </a:p>
        </p:txBody>
      </p:sp>
      <p:sp>
        <p:nvSpPr>
          <p:cNvPr id="7" name="Date Placeholder 6"/>
          <p:cNvSpPr>
            <a:spLocks noGrp="1"/>
          </p:cNvSpPr>
          <p:nvPr>
            <p:ph type="dt" sz="half" idx="10"/>
          </p:nvPr>
        </p:nvSpPr>
        <p:spPr/>
        <p:txBody>
          <a:bodyPr/>
          <a:lstStyle/>
          <a:p>
            <a:fld id="{534C8C05-0CC4-42AE-8FE4-B264883B597D}" type="datetime4">
              <a:rPr lang="en-US" smtClean="0"/>
              <a:pPr/>
              <a:t>December 7, 2021</a:t>
            </a:fld>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9</a:t>
            </a:fld>
            <a:endParaRPr lang="en-US"/>
          </a:p>
        </p:txBody>
      </p:sp>
      <p:sp>
        <p:nvSpPr>
          <p:cNvPr id="9" name="Footer Placeholder 8"/>
          <p:cNvSpPr>
            <a:spLocks noGrp="1"/>
          </p:cNvSpPr>
          <p:nvPr>
            <p:ph type="ftr" sz="quarter" idx="11"/>
          </p:nvPr>
        </p:nvSpPr>
        <p:spPr/>
        <p:txBody>
          <a:bodyPr/>
          <a:lstStyle/>
          <a:p>
            <a:r>
              <a:rPr lang="en-US"/>
              <a:t>Deep Learning Project</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9923" y="2751083"/>
            <a:ext cx="3134478" cy="15161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5053</TotalTime>
  <Words>1627</Words>
  <Application>Microsoft Office PowerPoint</Application>
  <PresentationFormat>On-screen Show (4:3)</PresentationFormat>
  <Paragraphs>254</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charter</vt:lpstr>
      <vt:lpstr>Times Neue Roman</vt:lpstr>
      <vt:lpstr>Times New Roman</vt:lpstr>
      <vt:lpstr>Wingdings</vt:lpstr>
      <vt:lpstr>Office Theme</vt:lpstr>
      <vt:lpstr>AGE, GENDER &amp; EMOTION DETECTION</vt:lpstr>
      <vt:lpstr>Team Composition</vt:lpstr>
      <vt:lpstr>Contents</vt:lpstr>
      <vt:lpstr>Introduction</vt:lpstr>
      <vt:lpstr>Problem Statement</vt:lpstr>
      <vt:lpstr>Block Diagram</vt:lpstr>
      <vt:lpstr>Literature Review</vt:lpstr>
      <vt:lpstr>A Gender Recognition System from Facial Image  Tawhid, Md. Nurul Ahad &amp; Dey, Emon. (2018). International Journal of Computer Applications. </vt:lpstr>
      <vt:lpstr>A Lightweight Convolutional Neural Network for Real    and Apparent Age Estimation in Unconstrained Face Images O. Agbo-Ajala and S. Viriri, in IEEE Access September,2020 </vt:lpstr>
      <vt:lpstr>Deep Learning based approach to detect Customer  Age, Gender and Expression in Surveillance Video E. P. Ijjina, G. Kanahasabai and A. S. Joshi (11th International Conference on Computing, Communication and Networking Technologies (ICCCNT), 2020)</vt:lpstr>
      <vt:lpstr>Age and Gender Prediction using Deep  Convolutional Neural Networks  Rafique, A. Hamid, S. Naseer, M. Asad, M. Awais and T. Yasir  (International Conference on Innovative Computing  (ICIC), 2019)</vt:lpstr>
      <vt:lpstr>Haar Feature Selection</vt:lpstr>
      <vt:lpstr>Age &amp; Gender Detection Model</vt:lpstr>
      <vt:lpstr>Training &amp; Testing Results</vt:lpstr>
      <vt:lpstr>Outputs Obtained</vt:lpstr>
      <vt:lpstr>Emotion Detection Model</vt:lpstr>
      <vt:lpstr>Training &amp; Testing Results</vt:lpstr>
      <vt:lpstr>Outputs Obtained</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Akshay</dc:creator>
  <cp:lastModifiedBy> </cp:lastModifiedBy>
  <cp:revision>127</cp:revision>
  <dcterms:created xsi:type="dcterms:W3CDTF">2006-08-16T00:00:00Z</dcterms:created>
  <dcterms:modified xsi:type="dcterms:W3CDTF">2021-12-07T04:56:24Z</dcterms:modified>
</cp:coreProperties>
</file>